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1" r:id="rId1"/>
  </p:sldMasterIdLst>
  <p:notesMasterIdLst>
    <p:notesMasterId r:id="rId37"/>
  </p:notesMasterIdLst>
  <p:handoutMasterIdLst>
    <p:handoutMasterId r:id="rId38"/>
  </p:handoutMasterIdLst>
  <p:sldIdLst>
    <p:sldId id="35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8" r:id="rId29"/>
    <p:sldId id="349" r:id="rId30"/>
    <p:sldId id="350" r:id="rId31"/>
    <p:sldId id="352" r:id="rId32"/>
    <p:sldId id="353" r:id="rId33"/>
    <p:sldId id="355" r:id="rId34"/>
    <p:sldId id="357" r:id="rId35"/>
    <p:sldId id="358" r:id="rId36"/>
  </p:sldIdLst>
  <p:sldSz cx="9144000" cy="6858000" type="screen4x3"/>
  <p:notesSz cx="6794500" cy="99314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8EA86"/>
    <a:srgbClr val="B3E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20" d="100"/>
          <a:sy n="120" d="100"/>
        </p:scale>
        <p:origin x="1380" y="102"/>
      </p:cViewPr>
      <p:guideLst>
        <p:guide orient="horz" pos="845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256405042296888"/>
          <c:y val="3.1501077528311237E-2"/>
          <c:w val="0.79743589743589749"/>
          <c:h val="0.900473933649289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Fall/Slip</c:v>
                </c:pt>
              </c:strCache>
            </c:strRef>
          </c:tx>
          <c:spPr>
            <a:solidFill>
              <a:schemeClr val="accent1"/>
            </a:solidFill>
            <a:ln w="1323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64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7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1-45D7-ACD0-31CE687E20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Strain/Overexertion</c:v>
                </c:pt>
              </c:strCache>
            </c:strRef>
          </c:tx>
          <c:spPr>
            <a:solidFill>
              <a:schemeClr val="accent2"/>
            </a:solidFill>
            <a:ln w="132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1-45D7-ACD0-31CE687E20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Struck by/Against</c:v>
                </c:pt>
              </c:strCache>
            </c:strRef>
          </c:tx>
          <c:spPr>
            <a:solidFill>
              <a:schemeClr val="hlink"/>
            </a:solidFill>
            <a:ln w="132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1-45D7-ACD0-31CE687E20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Caught in/Between</c:v>
                </c:pt>
              </c:strCache>
            </c:strRef>
          </c:tx>
          <c:spPr>
            <a:solidFill>
              <a:schemeClr val="folHlink"/>
            </a:solidFill>
            <a:ln w="132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A1-45D7-ACD0-31CE687E2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box"/>
        <c:axId val="194824952"/>
        <c:axId val="1"/>
        <c:axId val="0"/>
      </c:bar3DChart>
      <c:catAx>
        <c:axId val="194824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31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3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4824952"/>
        <c:crosses val="autoZero"/>
        <c:crossBetween val="between"/>
      </c:valAx>
      <c:spPr>
        <a:noFill/>
        <a:ln w="264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363685-FA69-5182-1F73-88A6A1DD7C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59ED1D-605E-7BC8-2E0F-E40236BAF8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00321F5-DBA3-B44F-8992-5353BC866A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0E04DAB-064B-7C82-2DD1-C72D7D9E71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E8E5AD9-17A6-461F-8951-05246BC344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BB4830-D745-B06C-FC5E-192219774D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01E5B7-51FB-DC25-772B-35914DA3E0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B20C9FE-A31C-6C80-B314-BC974EED18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E2D8D10-7B11-CD1E-3501-8E8EB78D58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E846A8E-4A17-5039-5EBB-683ED7DD78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13755F9-CF4A-9A7D-C229-AF5568947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A93729C-3A4D-49E5-9D58-6413532486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EADCD147-DE37-1FA9-C980-59B06DD4BF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/>
              <a:t>INTERN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A60CE335-EDBE-9CDF-23D6-9351B4AFA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5C698B-59C6-40DE-893F-B0763CF3B192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00B2E95-5C5E-1B61-E937-61ADCA4C8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6A480CF1-B3CC-0445-1E1B-B1C56D12B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Despite common belief that the office provides a safe environment to work in, 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many hazards do exist which cause thousands of injuries and health problems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among office workers.  </a:t>
            </a:r>
          </a:p>
          <a:p>
            <a:pPr eaLnBrk="1" hangingPunct="1"/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3729C-3A4D-49E5-9D58-641353248626}" type="slidenum">
              <a:rPr lang="en-US" altLang="ru-RU" smtClean="0"/>
              <a:pPr>
                <a:defRPr/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146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3729C-3A4D-49E5-9D58-641353248626}" type="slidenum">
              <a:rPr lang="en-US" altLang="ru-RU" smtClean="0"/>
              <a:pPr>
                <a:defRPr/>
              </a:pPr>
              <a:t>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379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69D07-A37B-4FE7-BA26-9F8BFD0A080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ix/0,48/0/6,25/19,06">
            <a:extLst>
              <a:ext uri="{FF2B5EF4-FFF2-40B4-BE49-F238E27FC236}">
                <a16:creationId xmlns:a16="http://schemas.microsoft.com/office/drawing/2014/main" id="{5084C48E-ADEC-66CA-F0F1-49D9140B54A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73038" y="0"/>
            <a:ext cx="2249487" cy="68627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pic>
        <p:nvPicPr>
          <p:cNvPr id="10" name="Fix/0,48/12,23/6,25/6,25" descr="BASFc_Q_PPT_38lg">
            <a:extLst>
              <a:ext uri="{FF2B5EF4-FFF2-40B4-BE49-F238E27FC236}">
                <a16:creationId xmlns:a16="http://schemas.microsoft.com/office/drawing/2014/main" id="{0EB54FC7-F68D-0370-491B-09A4FC7FD1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403725"/>
            <a:ext cx="2249487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ix/1,25/12,95/4,8/2,4">
            <a:extLst>
              <a:ext uri="{FF2B5EF4-FFF2-40B4-BE49-F238E27FC236}">
                <a16:creationId xmlns:a16="http://schemas.microsoft.com/office/drawing/2014/main" id="{6E5D67E7-2388-CE3D-1F29-C8F8BC3174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850" y="4662488"/>
            <a:ext cx="17272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2283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F8626-1E3B-4D89-882A-EC57AF6CE40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34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CAA4-81BD-48F8-BF10-36C6AA80BC7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287338"/>
            <a:ext cx="7164388" cy="854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813" y="1754188"/>
            <a:ext cx="4332287" cy="471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35500" y="1754188"/>
            <a:ext cx="4332288" cy="47164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E06BEF-8066-4EC3-7F52-AFA9974F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826F29-999B-C46E-FEF5-2EF1E7F1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1969D2-A920-1727-2136-38D9EE1C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E4F7-DE88-4C2A-A8C8-AF9603492B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99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287338"/>
            <a:ext cx="7164388" cy="854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150813" y="1754188"/>
            <a:ext cx="4332287" cy="47164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5500" y="1754188"/>
            <a:ext cx="4332288" cy="471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0B76B-DF00-6E7B-57F8-32B53DD6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7A6FF3-2A6F-E270-29F5-2438BDE0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00B00-555E-ABE4-19D7-E5D4E4F0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B98B-6BAF-4AB3-B28A-B9463AF4DC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53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570995-F1C8-ECA3-D1B9-03A463C0B9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18A1AE-537F-D7B5-4EBD-9AFA62ECB2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8BA878-C56F-E398-5EEC-DFB761CED5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43F3-6BA6-4285-94BC-D30CB11157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61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287338"/>
            <a:ext cx="7164388" cy="854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813" y="1754188"/>
            <a:ext cx="4332287" cy="471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00" y="1754188"/>
            <a:ext cx="4332288" cy="471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3F0E19-5CE6-E134-7319-38CAC8EA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C5CD22-B9C3-A3E5-EE97-394AE1F2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94DD6F-DC95-00A3-504A-4F5E283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80E8-FEF2-414B-A261-032E800073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16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287338"/>
            <a:ext cx="7164388" cy="854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50813" y="1754188"/>
            <a:ext cx="4332287" cy="47164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5500" y="1754188"/>
            <a:ext cx="4332288" cy="471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3458B4-3399-310B-21BD-CCEF164A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63288-6439-598A-3564-76A459A1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CFAEE-6017-594E-225B-FA0D0682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533B-1D54-4E36-B281-29454A8169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58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58C024-20F7-0095-0751-612815305D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A16E24-AF7A-0F98-B5E3-CE66B8095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36711D-64AF-B038-1C56-963B91A52B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21E0-3F5E-41BB-AD71-67740FBBBF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51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B2C6A-B1E7-49C7-967B-8E189A1EBD1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86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1E271-3E95-4413-89F9-71A23BCAD6D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6E829-BBA0-448E-8E2D-73F0A8361C5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07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888C8-7964-4EF6-AF35-E825059F92B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0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8512E-3E77-4A12-B7F8-C5251F5B612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4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1DDF0-5420-4BA3-A331-C427B7DA3E83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69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55F61-C13C-4F8E-A0F6-6518816E47A5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95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351F6-3FBD-4A6A-83A7-2F2B8E3921B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11.09.2008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4C963C9-64B8-4838-84EF-3AFB02A6FB8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ix/0/0,6/25,4/3,8">
            <a:extLst>
              <a:ext uri="{FF2B5EF4-FFF2-40B4-BE49-F238E27FC236}">
                <a16:creationId xmlns:a16="http://schemas.microsoft.com/office/drawing/2014/main" id="{42E0A499-6D0D-4877-4CF5-D4A26C6C46C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215900"/>
            <a:ext cx="9145588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pic>
        <p:nvPicPr>
          <p:cNvPr id="9" name="Fix/0,49/0,6/3,8/3,8" descr="BASFc_Q_PPT_38lg">
            <a:extLst>
              <a:ext uri="{FF2B5EF4-FFF2-40B4-BE49-F238E27FC236}">
                <a16:creationId xmlns:a16="http://schemas.microsoft.com/office/drawing/2014/main" id="{FAD2CCE0-5E8D-19E0-2CEE-0EB8D27F5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5900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ix/1/1/2,8/1,4">
            <a:extLst>
              <a:ext uri="{FF2B5EF4-FFF2-40B4-BE49-F238E27FC236}">
                <a16:creationId xmlns:a16="http://schemas.microsoft.com/office/drawing/2014/main" id="{EBDD830B-05B4-CCF4-A76D-3E9544595D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363" y="360363"/>
            <a:ext cx="1008062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2157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  <p:sldLayoutId id="2147484395" r:id="rId14"/>
    <p:sldLayoutId id="2147484396" r:id="rId15"/>
    <p:sldLayoutId id="2147484397" r:id="rId16"/>
    <p:sldLayoutId id="2147484398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8\Desktop\&#1054;&#1051;&#1071;%2012.10.2022&#1075;\&#1056;&#1040;&#1041;&#1054;&#1058;&#1040;\&#1044;&#1045;&#1051;&#1054;-&#1087;&#1080;&#1089;&#1100;&#1084;&#1072;%20&#1080;&#1079;%20&#1083;&#1080;&#1095;&#1085;&#1086;&#1075;&#1086;%20&#1082;&#1072;&#1073;&#1080;&#1085;&#1077;&#1090;&#1072;\&#1052;&#1077;&#1089;&#1103;&#1095;&#1085;&#1080;&#1082;%20&#1073;&#1077;&#1079;&#1086;&#1087;&#1072;&#1089;&#1085;&#1086;&#1089;&#1090;&#1080;%20&#1090;&#1088;&#1091;&#1076;&#1072;\&#1042;&#1089;&#1077;&#1084;&#1080;&#1088;&#1085;&#1099;&#1081;%20&#1076;&#1077;&#1085;&#1100;%20&#1086;&#1093;&#1088;&#1072;&#1085;&#1099;%20&#1090;&#1088;&#1091;&#1076;&#1072;%20&#1074;%20&#1041;&#1054;&#1059;%20&#1057;&#1054;&#1064;%20&#8470;35%20&#1052;&#1054;%20&#1044;&#1080;&#1085;&#1089;&#1082;&#1086;&#1081;%20&#1088;&#1072;&#1081;&#1086;&#1085;%20(256%20%20kbps).mp3" TargetMode="External"/><Relationship Id="rId1" Type="http://schemas.microsoft.com/office/2007/relationships/media" Target="file:///C:\Users\User8\Desktop\&#1054;&#1051;&#1071;%2012.10.2022&#1075;\&#1056;&#1040;&#1041;&#1054;&#1058;&#1040;\&#1044;&#1045;&#1051;&#1054;-&#1087;&#1080;&#1089;&#1100;&#1084;&#1072;%20&#1080;&#1079;%20&#1083;&#1080;&#1095;&#1085;&#1086;&#1075;&#1086;%20&#1082;&#1072;&#1073;&#1080;&#1085;&#1077;&#1090;&#1072;\&#1052;&#1077;&#1089;&#1103;&#1095;&#1085;&#1080;&#1082;%20&#1073;&#1077;&#1079;&#1086;&#1087;&#1072;&#1089;&#1085;&#1086;&#1089;&#1090;&#1080;%20&#1090;&#1088;&#1091;&#1076;&#1072;\&#1042;&#1089;&#1077;&#1084;&#1080;&#1088;&#1085;&#1099;&#1081;%20&#1076;&#1077;&#1085;&#1100;%20&#1086;&#1093;&#1088;&#1072;&#1085;&#1099;%20&#1090;&#1088;&#1091;&#1076;&#1072;%20&#1074;%20&#1041;&#1054;&#1059;%20&#1057;&#1054;&#1064;%20&#8470;35%20&#1052;&#1054;%20&#1044;&#1080;&#1085;&#1089;&#1082;&#1086;&#1081;%20&#1088;&#1072;&#1081;&#1086;&#1085;%20(256%20%20kbps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5E6B4-EB07-8CA1-EBBA-68EC836C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2847E2-6CDE-0A32-D57F-293439783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5024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7B143-D37F-F61C-FF6B-48D4CFAC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B2C6A-B1E7-49C7-967B-8E189A1EBD1F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  <p:pic>
        <p:nvPicPr>
          <p:cNvPr id="12" name="Всемирный день охраны труда в БОУ СОШ №35 МО Динской район (256  kbps)">
            <a:hlinkClick r:id="" action="ppaction://media"/>
            <a:extLst>
              <a:ext uri="{FF2B5EF4-FFF2-40B4-BE49-F238E27FC236}">
                <a16:creationId xmlns:a16="http://schemas.microsoft.com/office/drawing/2014/main" id="{BF422264-6555-3569-ED6B-731BA4A1B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274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333D7746-2A9D-242A-F529-7091B31E9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679450"/>
            <a:ext cx="8460432" cy="6096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содержания выходов из помещений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 descr="Untitled-9">
            <a:extLst>
              <a:ext uri="{FF2B5EF4-FFF2-40B4-BE49-F238E27FC236}">
                <a16:creationId xmlns:a16="http://schemas.microsoft.com/office/drawing/2014/main" id="{8D0E82C8-BD09-C6A3-0AB0-045C69A96FD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499" y="1628800"/>
            <a:ext cx="41061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Rectangle 3">
            <a:extLst>
              <a:ext uri="{FF2B5EF4-FFF2-40B4-BE49-F238E27FC236}">
                <a16:creationId xmlns:a16="http://schemas.microsoft.com/office/drawing/2014/main" id="{EB45313D-69BB-F8F6-A948-3C4E29F3C1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276872"/>
            <a:ext cx="4191000" cy="290892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проходов в безопасном состоянии включают: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выходу всегда должен оставаться свободный проход шириной не менее 1м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идеале, из помещения должно существовать 2 выхода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 направление движения к выходу должны быть обозначены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01" name="Номер слайда 6">
            <a:extLst>
              <a:ext uri="{FF2B5EF4-FFF2-40B4-BE49-F238E27FC236}">
                <a16:creationId xmlns:a16="http://schemas.microsoft.com/office/drawing/2014/main" id="{EC681174-3CF2-4E65-C967-B8FFAF59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BAE4CB0-09F2-40F0-9F36-DF2DE8101A7E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C71EA4A9-5D9B-7A8F-4691-9B24C714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3" y="566738"/>
            <a:ext cx="7757046" cy="6096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содержания выходов из помещений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D5EE0718-26FC-69B0-32D5-C7547B9599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6922" y="2223237"/>
            <a:ext cx="4572000" cy="2933955"/>
          </a:xfrm>
        </p:spPr>
        <p:txBody>
          <a:bodyPr rtlCol="0">
            <a:normAutofit fontScale="25000" lnSpcReduction="20000"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Выходы из помещений и зданий, включая пути эвакуации должны содержаться в чистоте от посторонних предметов, и иметь достаточное освещение</a:t>
            </a:r>
            <a:r>
              <a:rPr lang="en-US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работники должны знать расположение эвакуационных выходов и участвовать в учебных тренировках по эвакуации</a:t>
            </a:r>
            <a:r>
              <a:rPr lang="en-US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Номер слайда 6">
            <a:extLst>
              <a:ext uri="{FF2B5EF4-FFF2-40B4-BE49-F238E27FC236}">
                <a16:creationId xmlns:a16="http://schemas.microsoft.com/office/drawing/2014/main" id="{CEB21240-AA32-36C4-6974-DD55AA41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FFAF0A0-8793-4970-AA3A-9C5CFAF22CA1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CF544E80-0843-D9BE-B85D-8A713590FB11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1835985"/>
            <a:ext cx="3733800" cy="3708458"/>
            <a:chOff x="2880" y="1296"/>
            <a:chExt cx="2496" cy="2352"/>
          </a:xfrm>
        </p:grpSpPr>
        <p:sp>
          <p:nvSpPr>
            <p:cNvPr id="30726" name="Rectangle 5">
              <a:extLst>
                <a:ext uri="{FF2B5EF4-FFF2-40B4-BE49-F238E27FC236}">
                  <a16:creationId xmlns:a16="http://schemas.microsoft.com/office/drawing/2014/main" id="{D07DF5F8-F844-2E53-BBB7-002C575D0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2496" cy="235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7" name="Line 6">
              <a:extLst>
                <a:ext uri="{FF2B5EF4-FFF2-40B4-BE49-F238E27FC236}">
                  <a16:creationId xmlns:a16="http://schemas.microsoft.com/office/drawing/2014/main" id="{7422327D-B4D8-FA86-AC2E-E21679300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024"/>
              <a:ext cx="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28" name="Group 7">
              <a:extLst>
                <a:ext uri="{FF2B5EF4-FFF2-40B4-BE49-F238E27FC236}">
                  <a16:creationId xmlns:a16="http://schemas.microsoft.com/office/drawing/2014/main" id="{7090A97E-94B9-DFD1-BB47-C5CCC2CE7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872"/>
              <a:ext cx="2256" cy="1440"/>
              <a:chOff x="2976" y="1584"/>
              <a:chExt cx="2256" cy="1440"/>
            </a:xfrm>
          </p:grpSpPr>
          <p:grpSp>
            <p:nvGrpSpPr>
              <p:cNvPr id="30730" name="Group 8">
                <a:extLst>
                  <a:ext uri="{FF2B5EF4-FFF2-40B4-BE49-F238E27FC236}">
                    <a16:creationId xmlns:a16="http://schemas.microsoft.com/office/drawing/2014/main" id="{8513688B-09EB-123A-8B5B-2F5E700A8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584"/>
                <a:ext cx="1776" cy="1440"/>
                <a:chOff x="3216" y="1584"/>
                <a:chExt cx="1776" cy="1440"/>
              </a:xfrm>
            </p:grpSpPr>
            <p:sp>
              <p:nvSpPr>
                <p:cNvPr id="30734" name="Line 9">
                  <a:extLst>
                    <a:ext uri="{FF2B5EF4-FFF2-40B4-BE49-F238E27FC236}">
                      <a16:creationId xmlns:a16="http://schemas.microsoft.com/office/drawing/2014/main" id="{797F7B99-C6B3-AA35-87DB-62BD79A20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584"/>
                  <a:ext cx="960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35" name="Line 10">
                  <a:extLst>
                    <a:ext uri="{FF2B5EF4-FFF2-40B4-BE49-F238E27FC236}">
                      <a16:creationId xmlns:a16="http://schemas.microsoft.com/office/drawing/2014/main" id="{1FCA73B5-E7C8-D1A2-EB2F-BFAD3340C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584"/>
                  <a:ext cx="0" cy="672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36" name="Line 11">
                  <a:extLst>
                    <a:ext uri="{FF2B5EF4-FFF2-40B4-BE49-F238E27FC236}">
                      <a16:creationId xmlns:a16="http://schemas.microsoft.com/office/drawing/2014/main" id="{1067B05C-B597-1201-24E1-1E39BE480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920"/>
                  <a:ext cx="432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37" name="Line 12">
                  <a:extLst>
                    <a:ext uri="{FF2B5EF4-FFF2-40B4-BE49-F238E27FC236}">
                      <a16:creationId xmlns:a16="http://schemas.microsoft.com/office/drawing/2014/main" id="{2840EE71-AFFF-BC6A-9B45-65FA884AD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584"/>
                  <a:ext cx="0" cy="768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38" name="Line 13">
                  <a:extLst>
                    <a:ext uri="{FF2B5EF4-FFF2-40B4-BE49-F238E27FC236}">
                      <a16:creationId xmlns:a16="http://schemas.microsoft.com/office/drawing/2014/main" id="{0C0F0F99-DA81-B030-8711-6489431F0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0" y="1968"/>
                  <a:ext cx="432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39" name="Line 14">
                  <a:extLst>
                    <a:ext uri="{FF2B5EF4-FFF2-40B4-BE49-F238E27FC236}">
                      <a16:creationId xmlns:a16="http://schemas.microsoft.com/office/drawing/2014/main" id="{9D61B2F4-6891-6D1A-388A-FA843A568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0" y="2352"/>
                  <a:ext cx="432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0" name="Line 15">
                  <a:extLst>
                    <a:ext uri="{FF2B5EF4-FFF2-40B4-BE49-F238E27FC236}">
                      <a16:creationId xmlns:a16="http://schemas.microsoft.com/office/drawing/2014/main" id="{9D0E6A83-CEFB-F59F-6B5B-C61B8FE72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2544"/>
                  <a:ext cx="0" cy="48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1" name="Line 16">
                  <a:extLst>
                    <a:ext uri="{FF2B5EF4-FFF2-40B4-BE49-F238E27FC236}">
                      <a16:creationId xmlns:a16="http://schemas.microsoft.com/office/drawing/2014/main" id="{60E2D2A9-7E3F-5EAD-BC40-06D19A8B3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16" y="2736"/>
                  <a:ext cx="576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2" name="Line 17">
                  <a:extLst>
                    <a:ext uri="{FF2B5EF4-FFF2-40B4-BE49-F238E27FC236}">
                      <a16:creationId xmlns:a16="http://schemas.microsoft.com/office/drawing/2014/main" id="{C985C0C9-EC41-08E6-3662-75DDEDD49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16" y="3024"/>
                  <a:ext cx="1776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3" name="Line 18">
                  <a:extLst>
                    <a:ext uri="{FF2B5EF4-FFF2-40B4-BE49-F238E27FC236}">
                      <a16:creationId xmlns:a16="http://schemas.microsoft.com/office/drawing/2014/main" id="{1B3BB9A8-BA5F-06AF-19AE-872DFA923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6" y="2736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4" name="Line 19">
                  <a:extLst>
                    <a:ext uri="{FF2B5EF4-FFF2-40B4-BE49-F238E27FC236}">
                      <a16:creationId xmlns:a16="http://schemas.microsoft.com/office/drawing/2014/main" id="{3781C503-9AAA-FF4F-CABB-4DB5F73A6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2640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5" name="Line 20">
                  <a:extLst>
                    <a:ext uri="{FF2B5EF4-FFF2-40B4-BE49-F238E27FC236}">
                      <a16:creationId xmlns:a16="http://schemas.microsoft.com/office/drawing/2014/main" id="{5DA46536-1F6B-6B14-8D84-CA4FB9586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36"/>
                  <a:ext cx="528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6" name="Line 21">
                  <a:extLst>
                    <a:ext uri="{FF2B5EF4-FFF2-40B4-BE49-F238E27FC236}">
                      <a16:creationId xmlns:a16="http://schemas.microsoft.com/office/drawing/2014/main" id="{64626194-C68D-4EE9-ACD3-6B7608FF0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1968"/>
                  <a:ext cx="0" cy="432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7" name="Line 22">
                  <a:extLst>
                    <a:ext uri="{FF2B5EF4-FFF2-40B4-BE49-F238E27FC236}">
                      <a16:creationId xmlns:a16="http://schemas.microsoft.com/office/drawing/2014/main" id="{AF11E6F5-841B-388B-D548-1AB2920BF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192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48" name="Line 23">
                  <a:extLst>
                    <a:ext uri="{FF2B5EF4-FFF2-40B4-BE49-F238E27FC236}">
                      <a16:creationId xmlns:a16="http://schemas.microsoft.com/office/drawing/2014/main" id="{CEB1BB7B-F9A3-0ED8-FC8C-851346568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968"/>
                  <a:ext cx="192" cy="0"/>
                </a:xfrm>
                <a:prstGeom prst="line">
                  <a:avLst/>
                </a:prstGeom>
                <a:noFill/>
                <a:ln w="28575" cap="sq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731" name="Line 24">
                <a:extLst>
                  <a:ext uri="{FF2B5EF4-FFF2-40B4-BE49-F238E27FC236}">
                    <a16:creationId xmlns:a16="http://schemas.microsoft.com/office/drawing/2014/main" id="{C47F48A7-A61D-1287-80F7-EB7E80C2E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08" y="1680"/>
                <a:ext cx="192" cy="432"/>
              </a:xfrm>
              <a:prstGeom prst="line">
                <a:avLst/>
              </a:prstGeom>
              <a:noFill/>
              <a:ln w="57150" cap="sq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2" name="Line 25">
                <a:extLst>
                  <a:ext uri="{FF2B5EF4-FFF2-40B4-BE49-F238E27FC236}">
                    <a16:creationId xmlns:a16="http://schemas.microsoft.com/office/drawing/2014/main" id="{69CDB9D1-EFA6-AEDE-A18F-90CF7BDA6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76" y="2352"/>
                <a:ext cx="336" cy="240"/>
              </a:xfrm>
              <a:prstGeom prst="line">
                <a:avLst/>
              </a:prstGeom>
              <a:noFill/>
              <a:ln w="57150" cap="sq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3" name="Line 26">
                <a:extLst>
                  <a:ext uri="{FF2B5EF4-FFF2-40B4-BE49-F238E27FC236}">
                    <a16:creationId xmlns:a16="http://schemas.microsoft.com/office/drawing/2014/main" id="{B2655832-BE73-D870-A9C1-C9A976210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879320" flipH="1" flipV="1">
                <a:off x="4920" y="2184"/>
                <a:ext cx="192" cy="432"/>
              </a:xfrm>
              <a:prstGeom prst="line">
                <a:avLst/>
              </a:prstGeom>
              <a:noFill/>
              <a:ln w="57150" cap="sq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29" name="Text Box 27">
              <a:extLst>
                <a:ext uri="{FF2B5EF4-FFF2-40B4-BE49-F238E27FC236}">
                  <a16:creationId xmlns:a16="http://schemas.microsoft.com/office/drawing/2014/main" id="{4A4C15EE-1828-E600-5F8E-02A298DBE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7" y="1389"/>
              <a:ext cx="1874" cy="294"/>
            </a:xfrm>
            <a:prstGeom prst="rect">
              <a:avLst/>
            </a:prstGeom>
            <a:solidFill>
              <a:srgbClr val="844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эвакуации</a:t>
              </a:r>
              <a:endParaRPr lang="en-US" altLang="ru-RU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517FD0A9-AE07-0257-7B39-2E05C656B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716678"/>
            <a:ext cx="7488832" cy="60960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возникновения пожара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544B451F-71F1-474C-CEBB-DA38681B957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04800" y="1600200"/>
            <a:ext cx="8659688" cy="1897063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возникновения пожаров  - одна из серьезнейших проблем, связанных с офисной работой.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офисах обычно находится большое количество легко воспламеняющихся материалов, например бумага, мебель, канцелярские принадлежности и т.д.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воспламенения они могут выделять ядовитые газы.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Номер слайда 5">
            <a:extLst>
              <a:ext uri="{FF2B5EF4-FFF2-40B4-BE49-F238E27FC236}">
                <a16:creationId xmlns:a16="http://schemas.microsoft.com/office/drawing/2014/main" id="{AD8633AA-5B75-2CBF-FA43-066E775CC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8707C3B-DEFC-4B06-B84B-F64C76D3D9D7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4" descr="j0305872">
            <a:extLst>
              <a:ext uri="{FF2B5EF4-FFF2-40B4-BE49-F238E27FC236}">
                <a16:creationId xmlns:a16="http://schemas.microsoft.com/office/drawing/2014/main" id="{36AA7F3D-87BB-4583-174F-1A956F29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6730"/>
            <a:ext cx="2245110" cy="275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j0341770">
            <a:extLst>
              <a:ext uri="{FF2B5EF4-FFF2-40B4-BE49-F238E27FC236}">
                <a16:creationId xmlns:a16="http://schemas.microsoft.com/office/drawing/2014/main" id="{3569CC35-9198-49FB-190F-01343EEC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4" y="3516197"/>
            <a:ext cx="2245110" cy="274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1C69D628-1160-C4FD-F22B-F3827F33E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7" y="604838"/>
            <a:ext cx="6912372" cy="3048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F65F927-4E1C-8370-793F-EBA4CB2ED3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41396"/>
            <a:ext cx="4176713" cy="366929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снизить риск пожара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средства пожаротушения должны быть расположены на видных местах и быть легко доступными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документы в шкафах или ящиках столов, своевременно избавляйтесь от ненужных документов.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храните в офисах посторонние предметы – упаковку, образцы и т.д.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1800" dirty="0"/>
          </a:p>
        </p:txBody>
      </p:sp>
      <p:pic>
        <p:nvPicPr>
          <p:cNvPr id="32772" name="Picture 5" descr="Picture4">
            <a:extLst>
              <a:ext uri="{FF2B5EF4-FFF2-40B4-BE49-F238E27FC236}">
                <a16:creationId xmlns:a16="http://schemas.microsoft.com/office/drawing/2014/main" id="{46816611-8857-7175-7AB8-5F07389D4B0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750" y="1479868"/>
            <a:ext cx="4094473" cy="3730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3" name="Номер слайда 6">
            <a:extLst>
              <a:ext uri="{FF2B5EF4-FFF2-40B4-BE49-F238E27FC236}">
                <a16:creationId xmlns:a16="http://schemas.microsoft.com/office/drawing/2014/main" id="{097ED108-CBA1-111B-DB51-2FCAF3EE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1B65C98-5402-4CFA-891F-32EFA4044950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Text Box 4">
            <a:extLst>
              <a:ext uri="{FF2B5EF4-FFF2-40B4-BE49-F238E27FC236}">
                <a16:creationId xmlns:a16="http://schemas.microsoft.com/office/drawing/2014/main" id="{25A30E06-C8CD-81AB-B2AB-CBA1CCFE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113" y="5270494"/>
            <a:ext cx="3561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Заставленный огнетушитель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F90E7290-F491-028E-0F91-729C4F257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800" y="329837"/>
            <a:ext cx="8460432" cy="64735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при переноске и складировании предметов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0FCCE8E-C2C7-3421-71DA-0DB93ABF42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7363" y="1676400"/>
            <a:ext cx="4084637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поднятие тяжестей может приводить к скелетно-мускульным нарушениям, таким как растяжение мышц, воспаление суставов, вывихам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Канцелярия, документация и т.д. могут при неправильном хранении представлять опасность падения на работников, затруднять обзор, и вести к увеличению риска возникновения пожаров.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5" descr="Untitled-11">
            <a:extLst>
              <a:ext uri="{FF2B5EF4-FFF2-40B4-BE49-F238E27FC236}">
                <a16:creationId xmlns:a16="http://schemas.microsoft.com/office/drawing/2014/main" id="{B53A6D3E-39C0-BDDB-7F06-A937378864D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676400"/>
            <a:ext cx="3678684" cy="397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7" name="Номер слайда 6">
            <a:extLst>
              <a:ext uri="{FF2B5EF4-FFF2-40B4-BE49-F238E27FC236}">
                <a16:creationId xmlns:a16="http://schemas.microsoft.com/office/drawing/2014/main" id="{70BF7D6D-83EA-8C6A-2CFD-BE91A06F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7419BE1-F031-4FD4-B68F-DE5423CDFCA9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4">
            <a:extLst>
              <a:ext uri="{FF2B5EF4-FFF2-40B4-BE49-F238E27FC236}">
                <a16:creationId xmlns:a16="http://schemas.microsoft.com/office/drawing/2014/main" id="{3BF2DBA3-7189-6D26-E780-6C4E468E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45" y="5733256"/>
            <a:ext cx="3443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складирование</a:t>
            </a:r>
            <a:endParaRPr lang="en-US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FD32040E-74E4-36DB-CBDE-A0B81A537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476250"/>
            <a:ext cx="7859713" cy="60960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устранить опасности, связанные с хранением материалов и документов?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D931FE91-F9A3-8AA4-AF1E-8FB43EFBF90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755576" y="1496048"/>
            <a:ext cx="7776864" cy="452524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некоторые способы снижения опасностей при хранении и переноске предметов</a:t>
            </a:r>
            <a:r>
              <a:rPr lang="en-US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правильных способов поднятия и переноски тяжестей (снижение нагрузки на мышцы спины, переноска негабаритных предметов вдвоем, использование тележек для транспортировки.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хранения предметов сверху шкафов, на проходах и выходах, на краях столов.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тяжелые предметы на нижних полках шкафов, складывайте материалы  документы аккуратно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хранения легко воспламеняющихся веществ и материалов – в специальных помещениях или шкафах, с учетом совместимости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0" name="Номер слайда 5">
            <a:extLst>
              <a:ext uri="{FF2B5EF4-FFF2-40B4-BE49-F238E27FC236}">
                <a16:creationId xmlns:a16="http://schemas.microsoft.com/office/drawing/2014/main" id="{1F9E2770-D883-0AF7-ACAC-F3CCF4CA69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DEC5443-4297-4F41-9205-719455AF8C59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888CC766-4614-2921-FD54-24570FDB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712788"/>
            <a:ext cx="7596188" cy="30480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с мебелью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0AEA131D-2999-0BFC-03E3-3F24390841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31937"/>
            <a:ext cx="3962400" cy="189706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причиной тяжелых травм являются</a:t>
            </a:r>
            <a:r>
              <a:rPr lang="en-US" altLang="ru-RU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Неисправная мебель</a:t>
            </a: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стульев, ящиков, столов не по назначению, например вместо стремянок</a:t>
            </a: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использование лестниц и стремянок</a:t>
            </a:r>
            <a:endParaRPr lang="en-US" altLang="ru-RU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844" name="Picture 4" descr="Picture5">
            <a:extLst>
              <a:ext uri="{FF2B5EF4-FFF2-40B4-BE49-F238E27FC236}">
                <a16:creationId xmlns:a16="http://schemas.microsoft.com/office/drawing/2014/main" id="{A25BC97C-0208-78D0-B0E4-17514CFF3C4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10485"/>
            <a:ext cx="3777720" cy="428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5" name="Номер слайда 6">
            <a:extLst>
              <a:ext uri="{FF2B5EF4-FFF2-40B4-BE49-F238E27FC236}">
                <a16:creationId xmlns:a16="http://schemas.microsoft.com/office/drawing/2014/main" id="{15F0F568-99F3-63DC-6A51-582D07E2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08D6D70-FD9A-418D-80E5-0F90DDBB1569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A05753F7-5AA0-E348-EEC6-7E49F3B0E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544" y="606038"/>
            <a:ext cx="8316912" cy="589518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мебели и чего не нужно с ней делать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4" descr="Untitled-14">
            <a:extLst>
              <a:ext uri="{FF2B5EF4-FFF2-40B4-BE49-F238E27FC236}">
                <a16:creationId xmlns:a16="http://schemas.microsoft.com/office/drawing/2014/main" id="{F5861C6E-9B64-0A41-E5D5-DD0D4E2AF68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1768" y="1768167"/>
            <a:ext cx="4416482" cy="377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EB26FE63-0513-7692-38AF-40D0C17631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799" y="1768167"/>
            <a:ext cx="3844801" cy="3895501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Стулья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становитесь на стулья или другую мебель, пользуйтесь стремянками и подставками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 и кресла должны быть исправны, проверяйте их регулярно на целостность и отсутствие деталей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69" name="Номер слайда 6">
            <a:extLst>
              <a:ext uri="{FF2B5EF4-FFF2-40B4-BE49-F238E27FC236}">
                <a16:creationId xmlns:a16="http://schemas.microsoft.com/office/drawing/2014/main" id="{3D011378-32F7-5BF2-A0C7-2EADEFD7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1A0734F-7784-4947-98F8-98F60C1516B7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3561F1B6-B379-7ECF-2F1E-17A92F4C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638800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Сломанное кресло</a:t>
            </a:r>
            <a:endParaRPr lang="en-US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6">
            <a:extLst>
              <a:ext uri="{FF2B5EF4-FFF2-40B4-BE49-F238E27FC236}">
                <a16:creationId xmlns:a16="http://schemas.microsoft.com/office/drawing/2014/main" id="{041B6198-618F-8F5D-4F2A-3A995493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800600"/>
            <a:ext cx="914400" cy="7620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5">
            <a:extLst>
              <a:ext uri="{FF2B5EF4-FFF2-40B4-BE49-F238E27FC236}">
                <a16:creationId xmlns:a16="http://schemas.microsoft.com/office/drawing/2014/main" id="{4EC8D814-DF6D-4713-FF31-72994D52D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906" y="349775"/>
            <a:ext cx="7596187" cy="79216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мебели и чего не нужно с ней делать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6">
            <a:extLst>
              <a:ext uri="{FF2B5EF4-FFF2-40B4-BE49-F238E27FC236}">
                <a16:creationId xmlns:a16="http://schemas.microsoft.com/office/drawing/2014/main" id="{2AEE6EC6-DAAE-9CD9-8BDF-B295EA4C3B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558010"/>
            <a:ext cx="5040560" cy="1727969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облокачивайтесь на спинку кресла, задрав ноги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раскачивайтесь на креслах, и не катайтесь на них по офису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893" name="Номер слайда 6">
            <a:extLst>
              <a:ext uri="{FF2B5EF4-FFF2-40B4-BE49-F238E27FC236}">
                <a16:creationId xmlns:a16="http://schemas.microsoft.com/office/drawing/2014/main" id="{64C58B5D-0CAF-89F9-7942-B0B69DB2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66AC32C-4A95-4B31-B003-93C593487893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5B14A-7B5E-FF22-2A49-73B9BB60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9" y="3572022"/>
            <a:ext cx="3854511" cy="2569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C11A8-8823-A72B-1EE1-49E5A0F72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77">
            <a:off x="5711795" y="1535518"/>
            <a:ext cx="2689570" cy="24972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5EAA93-D414-2D1D-E186-A3C75728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21" y="4322797"/>
            <a:ext cx="3276504" cy="2185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567368BC-0768-011C-BF2F-ADDA6EA43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59" y="344823"/>
            <a:ext cx="8699377" cy="755651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мебели и чего не нужно с ней делать</a:t>
            </a:r>
            <a:endParaRPr lang="en-US" alt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97C64A8-EBAA-DB68-A77F-6A41FBFBA6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5615" y="1100474"/>
            <a:ext cx="8064896" cy="1584176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и полки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шкафы близко к проходам и выходам в кабинетах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Открывайте и закрывайте ящики за предназначенные для этого ручки 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выдвигайте сразу несколько ящиков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Untitled-16">
            <a:extLst>
              <a:ext uri="{FF2B5EF4-FFF2-40B4-BE49-F238E27FC236}">
                <a16:creationId xmlns:a16="http://schemas.microsoft.com/office/drawing/2014/main" id="{A1C1B67B-F285-34BD-5EB5-A6CC4CDE753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2820" y="3025932"/>
            <a:ext cx="2668731" cy="309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7" name="Номер слайда 6">
            <a:extLst>
              <a:ext uri="{FF2B5EF4-FFF2-40B4-BE49-F238E27FC236}">
                <a16:creationId xmlns:a16="http://schemas.microsoft.com/office/drawing/2014/main" id="{E5B9EA7A-AF92-ABF1-B6DD-9D721744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F1B553F-076B-4EFE-8841-60AB8080C8E4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4D82ADD8-4CFE-78FB-F216-97FEBA31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6157194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63E70-ED4E-C1D1-10B0-C14FB0788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068960"/>
            <a:ext cx="3024337" cy="304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F2D6B2F-C58F-13F8-B5AA-659D8D26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6200311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4C1A3AE3-1C7F-82F0-C2F5-A947DA67C3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5775" y="619835"/>
            <a:ext cx="5632450" cy="576064"/>
          </a:xfrm>
        </p:spPr>
        <p:txBody>
          <a:bodyPr rtlCol="0">
            <a:normAutofit fontScale="90000"/>
          </a:bodyPr>
          <a:lstStyle/>
          <a:p>
            <a:pPr marL="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и здоровья в офисе</a:t>
            </a:r>
            <a:endParaRPr lang="en-US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eitePlaz">
            <a:extLst>
              <a:ext uri="{FF2B5EF4-FFF2-40B4-BE49-F238E27FC236}">
                <a16:creationId xmlns:a16="http://schemas.microsoft.com/office/drawing/2014/main" id="{C89B8861-AEA6-478C-5E7E-829B9492F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36562" y="4509120"/>
            <a:ext cx="584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4161BB-F718-494F-93C7-12FB619CA308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CF73B-0A62-E04B-8E97-EE27BBDF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16824" cy="54853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4CF98A55-1F3B-307E-95C7-400020F26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923478"/>
            <a:ext cx="8316912" cy="64735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мебели и чего не нужно с ней делать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D16B6054-7567-2C64-7CB3-3BE1830DCE5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27088" y="1989138"/>
            <a:ext cx="7921376" cy="338455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столы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Содержите свое рабочее место чистым – не держите на столе острых предметов (канцелярские ножи, ножницы, и т.д.)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исправностью рабочего стола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ящики столов закрытыми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40" name="Номер слайда 5">
            <a:extLst>
              <a:ext uri="{FF2B5EF4-FFF2-40B4-BE49-F238E27FC236}">
                <a16:creationId xmlns:a16="http://schemas.microsoft.com/office/drawing/2014/main" id="{44D646DC-A03D-87FA-8227-FBF3D7065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2D74EBB-8ACC-477A-BB13-55BEA5268715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9A579E6C-B895-23CC-C754-21661CC27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069" y="597161"/>
            <a:ext cx="8388350" cy="53816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мебели и чего не нужно</a:t>
            </a:r>
            <a:b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ней делать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95F31E1-A6F8-E712-066E-CE21BD422C0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7504" y="1301750"/>
            <a:ext cx="6599573" cy="4575522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Стремянки</a:t>
            </a:r>
            <a:endParaRPr lang="en-US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использованием убедитесь, что лестница исправна и 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поверена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становитесь на верхнюю ступеньку стремянки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раздвигайте стремянку при использовании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стремянку на скользкую поверхность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загромождайте площадку, на которой установлена стремянка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964" name="Номер слайда 5">
            <a:extLst>
              <a:ext uri="{FF2B5EF4-FFF2-40B4-BE49-F238E27FC236}">
                <a16:creationId xmlns:a16="http://schemas.microsoft.com/office/drawing/2014/main" id="{5EE8A125-E1F7-267B-273F-C6421BB975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C5EE8C-EE70-4685-B361-688515C87A0A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5" name="Picture 4" descr="j0387610">
            <a:extLst>
              <a:ext uri="{FF2B5EF4-FFF2-40B4-BE49-F238E27FC236}">
                <a16:creationId xmlns:a16="http://schemas.microsoft.com/office/drawing/2014/main" id="{7B44C34F-9654-2E56-9D49-3763C2B6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 bwMode="auto">
          <a:xfrm>
            <a:off x="6485981" y="2770137"/>
            <a:ext cx="255051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994EA721-1B8A-C8A8-F4AA-ECCE797F9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307" y="291539"/>
            <a:ext cx="7795146" cy="576362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поражения электрическим током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522473D3-7E13-58DE-DE8B-002BC210BE6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8992" y="1772816"/>
            <a:ext cx="3526904" cy="331236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 с электричеством часто происходят по следующим причинам</a:t>
            </a:r>
            <a:r>
              <a:rPr lang="en-US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Неисправное оборудование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подключение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электроприборов не по назначению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Номер слайда 5">
            <a:extLst>
              <a:ext uri="{FF2B5EF4-FFF2-40B4-BE49-F238E27FC236}">
                <a16:creationId xmlns:a16="http://schemas.microsoft.com/office/drawing/2014/main" id="{0B53ADF6-8C85-83D3-E4B7-CF4C498D01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5F0918C-7005-485A-8A3A-A6413FAB5E84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Oval 5">
            <a:extLst>
              <a:ext uri="{FF2B5EF4-FFF2-40B4-BE49-F238E27FC236}">
                <a16:creationId xmlns:a16="http://schemas.microsoft.com/office/drawing/2014/main" id="{488E367B-E0F4-F3A0-3080-A02DC8AE1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95600"/>
            <a:ext cx="838200" cy="10668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FB4E5-89C1-4459-AFDD-63642333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91" y="787155"/>
            <a:ext cx="5262998" cy="57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0B0D60C1-C402-2DAF-4157-27AFF0E1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0107" y="771959"/>
            <a:ext cx="7596188" cy="792386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электробезопасности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CF6720AF-C695-6FA7-B03E-258ED59A13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61691"/>
            <a:ext cx="4343400" cy="3740150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должно быть правильно подключено и заземлено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количество розеток предотвращает короткое замыкание из-за перегрузки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Неисправное или непроверенное оборудование не должно применяться.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целостность изоляции проводов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2" name="Picture 4" descr="Picture8">
            <a:extLst>
              <a:ext uri="{FF2B5EF4-FFF2-40B4-BE49-F238E27FC236}">
                <a16:creationId xmlns:a16="http://schemas.microsoft.com/office/drawing/2014/main" id="{716AC3DB-EFF3-64F7-6947-5AE34195B41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3904" y="2564903"/>
            <a:ext cx="3821113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3" name="Номер слайда 6">
            <a:extLst>
              <a:ext uri="{FF2B5EF4-FFF2-40B4-BE49-F238E27FC236}">
                <a16:creationId xmlns:a16="http://schemas.microsoft.com/office/drawing/2014/main" id="{73F331F5-5727-7CC7-0E74-AEFBB861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6BBFD7-7CBA-4EE7-8CD9-36A80B7AD7F4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Oval 5">
            <a:extLst>
              <a:ext uri="{FF2B5EF4-FFF2-40B4-BE49-F238E27FC236}">
                <a16:creationId xmlns:a16="http://schemas.microsoft.com/office/drawing/2014/main" id="{81DA49E5-F35B-147E-B98E-F5B462B2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1066800" cy="1066800"/>
          </a:xfrm>
          <a:prstGeom prst="ellipse">
            <a:avLst/>
          </a:prstGeom>
          <a:noFill/>
          <a:ln w="28575" cap="sq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>
            <a:extLst>
              <a:ext uri="{FF2B5EF4-FFF2-40B4-BE49-F238E27FC236}">
                <a16:creationId xmlns:a16="http://schemas.microsoft.com/office/drawing/2014/main" id="{7F262021-D33A-E38B-9B88-D8A144B28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631998"/>
            <a:ext cx="6986587" cy="675928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электробезопасности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5BBBE426-5C03-8DA5-4F5F-789B4D964D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491608" cy="325219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не должны быть натянуты на гвоздях, крючках, перепутаны, и проложены вокруг предметов с острыми краями</a:t>
            </a:r>
            <a:r>
              <a:rPr lang="en-US" alt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Переноски и удлинители должны быть проложены в местах, где никто не может за них споткнуться, не допускается наличие неизолированных скруток проводов.</a:t>
            </a:r>
            <a:endParaRPr lang="en-US" alt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4036" name="Picture 4" descr="Picture9">
            <a:extLst>
              <a:ext uri="{FF2B5EF4-FFF2-40B4-BE49-F238E27FC236}">
                <a16:creationId xmlns:a16="http://schemas.microsoft.com/office/drawing/2014/main" id="{3432AC86-293E-DBA2-F3D3-99FF8AC8CAD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944415"/>
            <a:ext cx="3890243" cy="31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7" name="Номер слайда 6">
            <a:extLst>
              <a:ext uri="{FF2B5EF4-FFF2-40B4-BE49-F238E27FC236}">
                <a16:creationId xmlns:a16="http://schemas.microsoft.com/office/drawing/2014/main" id="{37288482-42AE-1D05-B5D3-28634BC6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6B6E710-EDCA-4B57-9C70-6DF25DCDAAE7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>
            <a:extLst>
              <a:ext uri="{FF2B5EF4-FFF2-40B4-BE49-F238E27FC236}">
                <a16:creationId xmlns:a16="http://schemas.microsoft.com/office/drawing/2014/main" id="{12C0439E-158A-ED6C-649A-67B824FED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635000"/>
            <a:ext cx="6912769" cy="55245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принадлежности и оборудование 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Picture 4" descr="office20">
            <a:extLst>
              <a:ext uri="{FF2B5EF4-FFF2-40B4-BE49-F238E27FC236}">
                <a16:creationId xmlns:a16="http://schemas.microsoft.com/office/drawing/2014/main" id="{DEAF20B1-692B-A094-F0B9-36D489DCF49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1775" y="2204864"/>
            <a:ext cx="3364681" cy="296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>
            <a:extLst>
              <a:ext uri="{FF2B5EF4-FFF2-40B4-BE49-F238E27FC236}">
                <a16:creationId xmlns:a16="http://schemas.microsoft.com/office/drawing/2014/main" id="{3DA16A87-013E-5613-8E54-C1D65EB657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556792"/>
            <a:ext cx="5020816" cy="5040833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Офисное оборудование, имеющее движущиеся или нагретые части (например ламинаторы, </a:t>
            </a:r>
            <a:r>
              <a:rPr lang="ru-RU" alt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шреддеры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дыроколы), также может стать причиной травм – разрывов тканей, переломов, ожогов и т.д.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использование (а так же использование не по назначению) канцелярских принадлежностей, таких как острые карандаши, ручки, канцелярские ножи, ножницы, степлеры, зачастую становятся причиной порезов, проникающих ранений, и причиной нарывов в результате этих травм. 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Номер слайда 6">
            <a:extLst>
              <a:ext uri="{FF2B5EF4-FFF2-40B4-BE49-F238E27FC236}">
                <a16:creationId xmlns:a16="http://schemas.microsoft.com/office/drawing/2014/main" id="{EB27DAD0-A541-F55C-8A88-46124DEA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2E152E4-5793-4541-AE7D-07A7CE68786C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Oval 5">
            <a:extLst>
              <a:ext uri="{FF2B5EF4-FFF2-40B4-BE49-F238E27FC236}">
                <a16:creationId xmlns:a16="http://schemas.microsoft.com/office/drawing/2014/main" id="{78A963A2-F635-91EB-C006-18D5E0BD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667000"/>
            <a:ext cx="1371600" cy="12192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E1EA325E-07EC-5B70-AFA2-44DE28980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7243875" cy="517525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принадлежности и оборудование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A46FA61-3237-31D5-160A-9DCABC79399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73983" y="1484784"/>
            <a:ext cx="4997251" cy="4017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Копировальная техника</a:t>
            </a:r>
            <a:endParaRPr lang="en-US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представлять вредный фактор из-за шума и УФ-излучения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ремонта или обслуживания копиров есть риск получения ожогов и удара электрическим током.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Номер слайда 5">
            <a:extLst>
              <a:ext uri="{FF2B5EF4-FFF2-40B4-BE49-F238E27FC236}">
                <a16:creationId xmlns:a16="http://schemas.microsoft.com/office/drawing/2014/main" id="{97BF2F17-1D51-3110-0B81-05DB0BF78C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26C69D5-5872-4D9A-8844-BC2A1AEDBE0C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4" descr="j0332532">
            <a:extLst>
              <a:ext uri="{FF2B5EF4-FFF2-40B4-BE49-F238E27FC236}">
                <a16:creationId xmlns:a16="http://schemas.microsoft.com/office/drawing/2014/main" id="{09D69C8E-2C16-2AAE-8CA7-B2E0DE00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03" y="3212976"/>
            <a:ext cx="3055446" cy="3027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>
            <a:extLst>
              <a:ext uri="{FF2B5EF4-FFF2-40B4-BE49-F238E27FC236}">
                <a16:creationId xmlns:a16="http://schemas.microsoft.com/office/drawing/2014/main" id="{E0EA14DE-78E5-39F0-716E-5440E2238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4"/>
            <a:ext cx="6211887" cy="575345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принадлежности и оборудование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11D33EA-5EE6-6BA8-3A74-4582AA17C08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33400" y="1340768"/>
            <a:ext cx="7772400" cy="4729832"/>
          </a:xfrm>
        </p:spPr>
        <p:txBody>
          <a:bodyPr rtlCol="0">
            <a:noAutofit/>
          </a:bodyPr>
          <a:lstStyle/>
          <a:p>
            <a:pPr marL="63500" indent="-635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на копировальной технике придерживайтесь следующих мер предосторожности:</a:t>
            </a:r>
          </a:p>
          <a:p>
            <a:pPr marL="63500" indent="-635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сканировании или копировании документа закрывайте крышку копира</a:t>
            </a: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 вращающимися элементами должно иметь на месте все ограждения и кожухи</a:t>
            </a: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indent="-635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работы с оборудованием, где есть вращающиеся элементы (например ламинатор), следите за тем, чтобы рукава вашей одежды были застегнуты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занимайтесь ремонтом оборудования самостоятельно, о неисправностях сообщайте в сервисную службу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32" name="Номер слайда 5">
            <a:extLst>
              <a:ext uri="{FF2B5EF4-FFF2-40B4-BE49-F238E27FC236}">
                <a16:creationId xmlns:a16="http://schemas.microsoft.com/office/drawing/2014/main" id="{EA1CDDF0-53FB-B483-A8F5-9575C32E5C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1297DD4-6F93-459F-A634-624DE85625D3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92E2BF92-C33B-91C5-3685-F8101589D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352425"/>
            <a:ext cx="7575376" cy="527051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принадлежности и оборудование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BFA9CB2-41BA-F177-01FA-E2500DCF310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952890" y="1556792"/>
            <a:ext cx="6477000" cy="40312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ножи</a:t>
            </a:r>
            <a:endParaRPr lang="en-US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Убирайте лезвие после использования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беритесь за нож влажными (скользкими) руками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Степлеры</a:t>
            </a:r>
            <a:endParaRPr lang="en-US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специальным приспособлением для удаления скрепок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придавить плохо прижатую скрепку пальцами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Карандаши, ручки, ножницы</a:t>
            </a:r>
            <a:endParaRPr lang="en-US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острые предметы в подставках острием вниз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57" name="Номер слайда 5">
            <a:extLst>
              <a:ext uri="{FF2B5EF4-FFF2-40B4-BE49-F238E27FC236}">
                <a16:creationId xmlns:a16="http://schemas.microsoft.com/office/drawing/2014/main" id="{F8BA0CF7-EB8F-E8AB-C305-4496AF414C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F96EAE3-441D-4008-A8C4-7AD722E8A160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8" name="Picture 4" descr="j0314195">
            <a:extLst>
              <a:ext uri="{FF2B5EF4-FFF2-40B4-BE49-F238E27FC236}">
                <a16:creationId xmlns:a16="http://schemas.microsoft.com/office/drawing/2014/main" id="{19FE9E9D-B5B1-0BD7-CA9C-0388A183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16" y="1152525"/>
            <a:ext cx="152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 descr="j0305795">
            <a:extLst>
              <a:ext uri="{FF2B5EF4-FFF2-40B4-BE49-F238E27FC236}">
                <a16:creationId xmlns:a16="http://schemas.microsoft.com/office/drawing/2014/main" id="{3FDE0EA2-787A-8456-1D5F-EEDBB1C9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57" y="5451024"/>
            <a:ext cx="1905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>
            <a:extLst>
              <a:ext uri="{FF2B5EF4-FFF2-40B4-BE49-F238E27FC236}">
                <a16:creationId xmlns:a16="http://schemas.microsoft.com/office/drawing/2014/main" id="{61AEC75D-08CF-7D26-EC88-85663A28D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5769" y="404664"/>
            <a:ext cx="5422900" cy="52705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0935A47-1108-F1DA-F913-98F57E5B1CB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94352" y="1306142"/>
            <a:ext cx="5343128" cy="37433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для здоровья, связанные с использованием компьютеров включают</a:t>
            </a:r>
            <a:r>
              <a:rPr lang="en-US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глаз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спине, шее, плечах в результате неправильной посадки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Туннельный синдром запястий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Номер слайда 5">
            <a:extLst>
              <a:ext uri="{FF2B5EF4-FFF2-40B4-BE49-F238E27FC236}">
                <a16:creationId xmlns:a16="http://schemas.microsoft.com/office/drawing/2014/main" id="{607E9420-73FC-7E03-ECCE-38777C4633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5EEB7FD-8880-4CD1-B934-E017FF9F442F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1" name="Picture 4" descr="j0284939">
            <a:extLst>
              <a:ext uri="{FF2B5EF4-FFF2-40B4-BE49-F238E27FC236}">
                <a16:creationId xmlns:a16="http://schemas.microsoft.com/office/drawing/2014/main" id="{ACBF3F97-C80A-228B-CA56-92A79A42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3" y="1484784"/>
            <a:ext cx="2175493" cy="3103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5">
            <a:extLst>
              <a:ext uri="{FF2B5EF4-FFF2-40B4-BE49-F238E27FC236}">
                <a16:creationId xmlns:a16="http://schemas.microsoft.com/office/drawing/2014/main" id="{4DA54B4E-C640-0C5B-9F98-0887BBC5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923" y="4704258"/>
            <a:ext cx="2841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 боль в шее</a:t>
            </a:r>
            <a:endParaRPr lang="en-US" alt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3" name="Picture 6" descr="j0178366">
            <a:extLst>
              <a:ext uri="{FF2B5EF4-FFF2-40B4-BE49-F238E27FC236}">
                <a16:creationId xmlns:a16="http://schemas.microsoft.com/office/drawing/2014/main" id="{AA03B9D0-2236-DAE7-A459-0BD8436B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302433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E0CF1F5B-A959-ECCB-4B73-B4A42B5C3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069" y="248682"/>
            <a:ext cx="7716838" cy="53786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опасностей встречающихся в офисной работе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0A6794D-A2E6-3798-114C-F3006D8E6F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5987" y="1000358"/>
            <a:ext cx="7716838" cy="198884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офисе существует множество опасностей, которые могут вести к травмам и потере здоровья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очевидным опасностям, таким как скользкие полы, или выдвинутые ящики столов, современное рабочее место может иметь и другие опасности -  такие как плохое освещение, шум, или неправильно спроектированная мебель – столы и стулья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43BA3D5C-CAD5-4818-631B-55D1401ED472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80702"/>
            <a:ext cx="5167354" cy="359387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1509" name="Номер слайда 6">
            <a:extLst>
              <a:ext uri="{FF2B5EF4-FFF2-40B4-BE49-F238E27FC236}">
                <a16:creationId xmlns:a16="http://schemas.microsoft.com/office/drawing/2014/main" id="{64A9A88A-5395-6545-F906-9D1FC7A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2D13F7F-17E0-45AE-8506-243A631DCDC3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>
            <a:extLst>
              <a:ext uri="{FF2B5EF4-FFF2-40B4-BE49-F238E27FC236}">
                <a16:creationId xmlns:a16="http://schemas.microsoft.com/office/drawing/2014/main" id="{754D3A2D-BAD6-A0BF-1D6C-2DCFC9634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6336555" cy="52705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рабочего места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9379C085-9165-CF3C-62D1-519BE6DBD8F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68870" y="1143803"/>
            <a:ext cx="4779194" cy="516551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эргономических рисков рабочее место оператора ПК должно быть правильно организовано</a:t>
            </a:r>
            <a:r>
              <a:rPr lang="en-US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6002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должны учитываться следующие факторы</a:t>
            </a:r>
            <a:r>
              <a:rPr lang="en-US" altLang="ru-RU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6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altLang="ru-RU" sz="6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экрана монитора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поза работающего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клавиатуры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стула</a:t>
            </a:r>
            <a:r>
              <a:rPr lang="en-US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документов на столе (желательно использование подставок)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6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монитора</a:t>
            </a:r>
            <a:endParaRPr lang="en-US" alt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4" name="Номер слайда 5">
            <a:extLst>
              <a:ext uri="{FF2B5EF4-FFF2-40B4-BE49-F238E27FC236}">
                <a16:creationId xmlns:a16="http://schemas.microsoft.com/office/drawing/2014/main" id="{D027AE83-E3C2-FDAE-69B4-CE6900CD37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747B9A2-E453-4342-884D-39E1C4BD1A3D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5" name="Picture 4" descr="office26">
            <a:extLst>
              <a:ext uri="{FF2B5EF4-FFF2-40B4-BE49-F238E27FC236}">
                <a16:creationId xmlns:a16="http://schemas.microsoft.com/office/drawing/2014/main" id="{1ACC34FD-3289-7B78-77A2-00584958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91" y="2060848"/>
            <a:ext cx="362465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>
            <a:extLst>
              <a:ext uri="{FF2B5EF4-FFF2-40B4-BE49-F238E27FC236}">
                <a16:creationId xmlns:a16="http://schemas.microsoft.com/office/drawing/2014/main" id="{11D6A4D2-23DF-6D64-14B8-A52A95E22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8153" y="442912"/>
            <a:ext cx="3782079" cy="52705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Вентиляция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54FD904E-FCB4-D31F-7A0E-564C1CC47AD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99750" y="1340768"/>
            <a:ext cx="7239000" cy="37417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загрязнения воздуха в офисе могут быть как природные агенты (пыль), так и химические вещества (например, моющие средства)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помещениях должна быть предусмотрена эффективная приточно-вытяжная вентиляция, обеспечивающая приток свежего воздуха.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вентиляции и кондиционирования воздуха, так же как и офисное оборудование, должны регулярно проверяться и обслуживаться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3" name="Номер слайда 5">
            <a:extLst>
              <a:ext uri="{FF2B5EF4-FFF2-40B4-BE49-F238E27FC236}">
                <a16:creationId xmlns:a16="http://schemas.microsoft.com/office/drawing/2014/main" id="{305A06CE-1405-2C10-5D89-51AB0641F3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1183ACA-1569-4150-BD97-C9DC2F94A455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4" descr="j0155831">
            <a:extLst>
              <a:ext uri="{FF2B5EF4-FFF2-40B4-BE49-F238E27FC236}">
                <a16:creationId xmlns:a16="http://schemas.microsoft.com/office/drawing/2014/main" id="{0E550942-4EBE-E434-3F49-B55E465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2858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5" descr="j0250773">
            <a:extLst>
              <a:ext uri="{FF2B5EF4-FFF2-40B4-BE49-F238E27FC236}">
                <a16:creationId xmlns:a16="http://schemas.microsoft.com/office/drawing/2014/main" id="{71594515-D0A9-B40F-C2FD-D511C63F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5" y="1791047"/>
            <a:ext cx="1359157" cy="18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A4F07CB8-07A3-5D22-9F47-32944F09F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7864" y="548680"/>
            <a:ext cx="2667000" cy="47290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1F21983-756A-F236-A7CB-26604B7FB39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39552" y="1664804"/>
            <a:ext cx="7772400" cy="252028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освещением в офисе могут приводить к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Бликам в результате отражения света от поверхностей (в т.ч. Монитора)</a:t>
            </a:r>
          </a:p>
          <a:p>
            <a:pPr lvl="1" eaLnBrk="1" hangingPunct="1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глаз</a:t>
            </a:r>
          </a:p>
          <a:p>
            <a:pPr lvl="1" eaLnBrk="1" hangingPunct="1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</a:t>
            </a:r>
          </a:p>
          <a:p>
            <a:pPr lvl="1" eaLnBrk="1" hangingPunct="1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зрения 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Номер слайда 5">
            <a:extLst>
              <a:ext uri="{FF2B5EF4-FFF2-40B4-BE49-F238E27FC236}">
                <a16:creationId xmlns:a16="http://schemas.microsoft.com/office/drawing/2014/main" id="{F32390C5-DEDF-B74A-0BE1-AA61B6B7D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E4EAFA7-A7F1-4618-BD29-EAB5EABF2B2E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7" name="Picture 4" descr="j0289515">
            <a:extLst>
              <a:ext uri="{FF2B5EF4-FFF2-40B4-BE49-F238E27FC236}">
                <a16:creationId xmlns:a16="http://schemas.microsoft.com/office/drawing/2014/main" id="{D5D93187-ADCB-3EAD-B709-E521DC6B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4791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>
            <a:extLst>
              <a:ext uri="{FF2B5EF4-FFF2-40B4-BE49-F238E27FC236}">
                <a16:creationId xmlns:a16="http://schemas.microsoft.com/office/drawing/2014/main" id="{5C7F5E8A-1F71-A8EA-BB3B-BB3FCA833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7425" y="787400"/>
            <a:ext cx="2286000" cy="427038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2176C8B-7E46-4E1B-B270-C3A752111CD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50825" y="1916832"/>
            <a:ext cx="5562600" cy="41537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шума в офисе могут быть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копиры и др. оборудование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окружающих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шума ведет к перенапряжению и стрессу, а так же в некоторых случаях к снижению слуха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25" name="Номер слайда 5">
            <a:extLst>
              <a:ext uri="{FF2B5EF4-FFF2-40B4-BE49-F238E27FC236}">
                <a16:creationId xmlns:a16="http://schemas.microsoft.com/office/drawing/2014/main" id="{EB58F9B7-4231-65AE-3ECD-77016443E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24BADEB-DA5D-4DFA-AB7D-CAE514AEE57B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4" descr="j0316832">
            <a:extLst>
              <a:ext uri="{FF2B5EF4-FFF2-40B4-BE49-F238E27FC236}">
                <a16:creationId xmlns:a16="http://schemas.microsoft.com/office/drawing/2014/main" id="{124108F7-9631-EE46-F3CB-DEBDBEE4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916832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BCPain">
            <a:extLst>
              <a:ext uri="{FF2B5EF4-FFF2-40B4-BE49-F238E27FC236}">
                <a16:creationId xmlns:a16="http://schemas.microsoft.com/office/drawing/2014/main" id="{F5617B57-BE0E-D451-08F0-21627970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61" y="4221088"/>
            <a:ext cx="2209303" cy="232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A966134E-33DC-D2E1-B5E1-69E8BC48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3781" y="565087"/>
            <a:ext cx="5575920" cy="64837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борьбе с шумом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10CD56F-5B74-02B2-83EE-BFF19DEF34E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11560" y="1628800"/>
            <a:ext cx="7776864" cy="43204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Шумное оборудование необходимо размещать вне офисов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шума при строительстве необходимо использовать материалы, поглощающие шум: ковролин, портьеры,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шумопоглощающие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потолки и т.д.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телефонных аппаратов следует установить на минимальный уровень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в офисе следует расположить таким образом, чтобы минимизировать хождение среди рабочих мест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349" name="Номер слайда 5">
            <a:extLst>
              <a:ext uri="{FF2B5EF4-FFF2-40B4-BE49-F238E27FC236}">
                <a16:creationId xmlns:a16="http://schemas.microsoft.com/office/drawing/2014/main" id="{54B923A4-CEAD-765A-2534-F1AC695EB7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DB29A4A-7D6D-4331-AC37-E218C0AB9B35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34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E890647-B4E4-2330-AD07-48EC82A98BE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4293" y="1340768"/>
            <a:ext cx="7488832" cy="190440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нашли время чтобы узнать больше о правилах безопасности и способах предотвращения травм и заболеваний, связанных с работой.</a:t>
            </a:r>
            <a:endParaRPr lang="en-US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Номер слайда 5">
            <a:extLst>
              <a:ext uri="{FF2B5EF4-FFF2-40B4-BE49-F238E27FC236}">
                <a16:creationId xmlns:a16="http://schemas.microsoft.com/office/drawing/2014/main" id="{6759E628-D624-2C15-DCAD-E88CBD76A1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61F886B-DEB9-4DFE-B612-991A21205322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4" name="Picture 3" descr="BS01180_">
            <a:extLst>
              <a:ext uri="{FF2B5EF4-FFF2-40B4-BE49-F238E27FC236}">
                <a16:creationId xmlns:a16="http://schemas.microsoft.com/office/drawing/2014/main" id="{34D94D28-BCF0-A4A8-B445-667DD3DD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0534"/>
            <a:ext cx="2759075" cy="2274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5786C532-AAED-9120-223E-1D689065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643" y="402676"/>
            <a:ext cx="7596187" cy="720725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травматизма в офисе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8887FEAD-092E-05C7-AE38-FB4FFD2A642B}"/>
              </a:ext>
            </a:extLst>
          </p:cNvPr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1800512959"/>
              </p:ext>
            </p:extLst>
          </p:nvPr>
        </p:nvGraphicFramePr>
        <p:xfrm>
          <a:off x="323528" y="1458912"/>
          <a:ext cx="4032448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Rectangle 3">
            <a:extLst>
              <a:ext uri="{FF2B5EF4-FFF2-40B4-BE49-F238E27FC236}">
                <a16:creationId xmlns:a16="http://schemas.microsoft.com/office/drawing/2014/main" id="{46AE775E-91CA-9B72-0AC4-A065B42279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34186" y="1814043"/>
            <a:ext cx="4502310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годовой статистике, с работниками офисов за год происходит 76 000 переломов, вывихов, растяжений и ушибов конечностей.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травматизма являются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Поскальзывания и падения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Растяжения и перенапряжение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Удары о препятствия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или зажатие оборудованием, мебелью</a:t>
            </a: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Номер слайда 6">
            <a:extLst>
              <a:ext uri="{FF2B5EF4-FFF2-40B4-BE49-F238E27FC236}">
                <a16:creationId xmlns:a16="http://schemas.microsoft.com/office/drawing/2014/main" id="{42D54738-98D6-E9C9-42E7-C1A6ECF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D709691-9FA5-4D56-B92C-3D2413B8F2E4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B35C06F0-009D-47A8-5B58-D1A01D1C7E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907809" y="5466358"/>
            <a:ext cx="1026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Падения</a:t>
            </a:r>
            <a:endParaRPr lang="en-US" altLang="ru-RU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035F95BC-E6CC-A84E-BD47-F2B493C07A1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42153" y="5619637"/>
            <a:ext cx="1332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Растяжения</a:t>
            </a:r>
            <a:endParaRPr lang="en-US" altLang="ru-RU" dirty="0">
              <a:solidFill>
                <a:srgbClr val="00B0F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945D04AC-AB5D-8C65-EC75-699B9D9517E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92272" y="5208201"/>
            <a:ext cx="1360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Ушибы</a:t>
            </a:r>
            <a:endParaRPr lang="en-US" altLang="ru-RU" dirty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1C9E320E-38E9-8220-76F2-FCA50A775D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84304" y="5619636"/>
            <a:ext cx="1385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Застревание</a:t>
            </a:r>
            <a:endParaRPr lang="en-US" altLang="ru-RU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AB5CDE8F-A012-B304-25E0-2E5E4C1CA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0118" y="879351"/>
            <a:ext cx="7596187" cy="461963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риски и опасности для здоровья в офисе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2F48618-26B3-2634-F152-8EE2DD08F5F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11175" y="2780928"/>
            <a:ext cx="4237037" cy="338167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Расположением предметов и беспорядком в помещении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Затрудненном входом и выходом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безопасностью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Обращением с опасными веществами и их хранением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Офисной мебелью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Электрооборудованием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BE92A8B-8CEF-7FA0-2856-74282B04910D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328137" y="2924944"/>
            <a:ext cx="3331666" cy="25917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Канцелярскими товарами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Компьютерами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Вентиляцией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Шумом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Нагрузкой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Номер слайда 6">
            <a:extLst>
              <a:ext uri="{FF2B5EF4-FFF2-40B4-BE49-F238E27FC236}">
                <a16:creationId xmlns:a16="http://schemas.microsoft.com/office/drawing/2014/main" id="{14FC8D45-65B1-3DF3-3526-D0BF27E60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017542-C836-4E0F-86F3-23F3859763AE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D70E97D3-7A8D-59ED-CD61-C8FE3DD57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787967"/>
            <a:ext cx="4791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из рисков связаны с 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AFB93195-89EF-7321-32A8-096F3F2FB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1" y="332656"/>
            <a:ext cx="6840810" cy="895226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предметов в офисе</a:t>
            </a:r>
            <a:br>
              <a:rPr lang="en-US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2C2081BA-AC1C-896C-A3F1-0AAD455E04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227882"/>
            <a:ext cx="7560839" cy="1913086"/>
          </a:xfrm>
        </p:spPr>
        <p:txBody>
          <a:bodyPr rtlCol="0">
            <a:normAutofit fontScale="92500" lnSpcReduction="10000"/>
          </a:bodyPr>
          <a:lstStyle/>
          <a:p>
            <a:pPr marL="4572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планировка офиса и неорганизованное рабочее место могут вести к: </a:t>
            </a:r>
            <a:endParaRPr lang="en-US" alt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Переполненности офиса</a:t>
            </a:r>
            <a:r>
              <a:rPr lang="en-US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Отсутствию свободного пространства</a:t>
            </a:r>
            <a:r>
              <a:rPr lang="en-US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Спотыканию, </a:t>
            </a:r>
            <a:r>
              <a:rPr lang="ru-RU" alt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подскальзыванию</a:t>
            </a: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падениям</a:t>
            </a:r>
            <a:endParaRPr lang="en-US" alt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5" name="Номер слайда 6">
            <a:extLst>
              <a:ext uri="{FF2B5EF4-FFF2-40B4-BE49-F238E27FC236}">
                <a16:creationId xmlns:a16="http://schemas.microsoft.com/office/drawing/2014/main" id="{EFABE086-2BB0-5357-E6B4-E59ED4A7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4B66FAB-BFFF-4226-851A-9CEE3E35A64C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AEBCE-D1C7-923B-3298-696E5B23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67799"/>
            <a:ext cx="5112568" cy="347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20DE8122-4A41-919E-3A0E-AE1B0D72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6984775" cy="715665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предметов в офисе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80167EE-7033-8D23-35E2-57BE160EE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0211" y="1075256"/>
            <a:ext cx="8330157" cy="187220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моментами офисной безопасности являются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предметов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порядок в офисе, включая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свободного пространства между рабочими местами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посторонних предметов на проходах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телефонных аппаратов и проводов в стороне от проходов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Номер слайда 6">
            <a:extLst>
              <a:ext uri="{FF2B5EF4-FFF2-40B4-BE49-F238E27FC236}">
                <a16:creationId xmlns:a16="http://schemas.microsoft.com/office/drawing/2014/main" id="{89689601-A120-3AFD-B585-7E24696C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FDEE8DB-B1AF-41FC-AC67-4FA9687EE272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E8AA112F-2D3D-9958-B587-753AEDDEDE0B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223488"/>
            <a:ext cx="4608512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Oval 6">
            <a:extLst>
              <a:ext uri="{FF2B5EF4-FFF2-40B4-BE49-F238E27FC236}">
                <a16:creationId xmlns:a16="http://schemas.microsoft.com/office/drawing/2014/main" id="{B60D37A8-2231-DA04-571B-1BB87B4F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90" y="4709936"/>
            <a:ext cx="609600" cy="6858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F50DA9F2-9D48-3266-454B-75630D366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7" y="620713"/>
            <a:ext cx="7901062" cy="822325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предметов в офисе – как сделать рабочее место безопасней?</a:t>
            </a:r>
            <a:endParaRPr lang="en-US" alt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A1838644-76B9-0518-4A4E-1123AAEEE6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0999" y="1773238"/>
            <a:ext cx="4103687" cy="417671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проверяйте целостность напольного покрытия, в случае его неисправности сообщайте своему руководителю или администрации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захламляйте рабочее пространство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убирайте розливы жидкостей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Офисную технику нельзя ставить на края рабочих столов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3" name="Номер слайда 6">
            <a:extLst>
              <a:ext uri="{FF2B5EF4-FFF2-40B4-BE49-F238E27FC236}">
                <a16:creationId xmlns:a16="http://schemas.microsoft.com/office/drawing/2014/main" id="{8E3B670E-CBEC-8CC6-4AA7-B912E0AA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84DEB6E-2B45-46B6-B2C2-1FDC83590640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A89062A9-4F40-64F2-58D1-69AE86D4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5064124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Захламленное рабочее пространство</a:t>
            </a:r>
            <a:endParaRPr lang="en-US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C8164910-010B-5894-BA31-3E46219FA37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91" y="1865813"/>
            <a:ext cx="4289285" cy="31263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76987598-97A6-68D8-E2C9-B6B6F20E8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91178"/>
            <a:ext cx="6508328" cy="6096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Затрудненный вход и выход</a:t>
            </a:r>
            <a:endParaRPr lang="en-US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B30B9F7F-6AB4-4CD0-4BC4-DF4B7BBBE3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980728"/>
            <a:ext cx="7992888" cy="173911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Заставленный или неправильно расположенный выход из кабинета может привести к травматизму в результате падений (как следствие спотыкания или 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подскальзывания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чрезвычайной ситуации (например пожар) заблокированные выходы могут привести к смертельным случаям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677" name="Номер слайда 6">
            <a:extLst>
              <a:ext uri="{FF2B5EF4-FFF2-40B4-BE49-F238E27FC236}">
                <a16:creationId xmlns:a16="http://schemas.microsoft.com/office/drawing/2014/main" id="{25FEBF3D-AEC0-0049-7DA3-2DD895B6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E60C476-A177-4BE0-8DC7-AFE26FA4B63A}" type="slidenum">
              <a:rPr lang="en-US" altLang="ru-RU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ru-RU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317FAEA6-1B92-9E60-C95C-E39CB40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59" y="5856371"/>
            <a:ext cx="3538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Заблокированный выход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18E7CC73-E58A-C602-F62A-29C52A67D50E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5" y="3003284"/>
            <a:ext cx="3861806" cy="2613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AAFF42-313B-5138-13A9-1172C2CA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7" y="3020863"/>
            <a:ext cx="4043253" cy="2595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AC1E"/>
      </a:accent1>
      <a:accent2>
        <a:srgbClr val="89DC36"/>
      </a:accent2>
      <a:accent3>
        <a:srgbClr val="FFFFFF"/>
      </a:accent3>
      <a:accent4>
        <a:srgbClr val="000000"/>
      </a:accent4>
      <a:accent5>
        <a:srgbClr val="B8D2AB"/>
      </a:accent5>
      <a:accent6>
        <a:srgbClr val="7CC730"/>
      </a:accent6>
      <a:hlink>
        <a:srgbClr val="8BD086"/>
      </a:hlink>
      <a:folHlink>
        <a:srgbClr val="CFF1A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AC1E"/>
      </a:accent1>
      <a:accent2>
        <a:srgbClr val="89DC36"/>
      </a:accent2>
      <a:accent3>
        <a:srgbClr val="FFFFFF"/>
      </a:accent3>
      <a:accent4>
        <a:srgbClr val="000000"/>
      </a:accent4>
      <a:accent5>
        <a:srgbClr val="B8D2AB"/>
      </a:accent5>
      <a:accent6>
        <a:srgbClr val="7CC730"/>
      </a:accent6>
      <a:hlink>
        <a:srgbClr val="8BD086"/>
      </a:hlink>
      <a:folHlink>
        <a:srgbClr val="CFF1A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476</TotalTime>
  <Words>1617</Words>
  <Application>Microsoft Office PowerPoint</Application>
  <PresentationFormat>Экран (4:3)</PresentationFormat>
  <Paragraphs>295</Paragraphs>
  <Slides>35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  <vt:variant>
        <vt:lpstr>Произвольные показы</vt:lpstr>
      </vt:variant>
      <vt:variant>
        <vt:i4>1</vt:i4>
      </vt:variant>
    </vt:vector>
  </HeadingPairs>
  <TitlesOfParts>
    <vt:vector size="45" baseType="lpstr">
      <vt:lpstr>Arial</vt:lpstr>
      <vt:lpstr>Calibri</vt:lpstr>
      <vt:lpstr>Georgia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Охрана труда и здоровья в офисе</vt:lpstr>
      <vt:lpstr>Обзор опасностей встречающихся в офисной работе</vt:lpstr>
      <vt:lpstr>Основные причины травматизма в офисе</vt:lpstr>
      <vt:lpstr>Общие риски и опасности для здоровья в офисе</vt:lpstr>
      <vt:lpstr>Расположение предметов в офисе </vt:lpstr>
      <vt:lpstr>Расположение предметов в офисе</vt:lpstr>
      <vt:lpstr>Расположение предметов в офисе – как сделать рабочее место безопасней?</vt:lpstr>
      <vt:lpstr>Затрудненный вход и выход</vt:lpstr>
      <vt:lpstr>Правила содержания выходов из помещений</vt:lpstr>
      <vt:lpstr>Правила содержания выходов из помещений</vt:lpstr>
      <vt:lpstr>Опасность возникновения пожара</vt:lpstr>
      <vt:lpstr>Правила пожарной безопасности</vt:lpstr>
      <vt:lpstr>Риски при переноске и складировании предметов</vt:lpstr>
      <vt:lpstr>Как устранить опасности, связанные с хранением материалов и документов?</vt:lpstr>
      <vt:lpstr>Риски связанные с мебелью</vt:lpstr>
      <vt:lpstr>Что нужно знать о мебели и чего не нужно с ней делать</vt:lpstr>
      <vt:lpstr>Что нужно знать о мебели и чего не нужно с ней делать</vt:lpstr>
      <vt:lpstr>Что нужно знать о мебели и чего не нужно с ней делать</vt:lpstr>
      <vt:lpstr>Что нужно знать о мебели и чего не нужно с ней делать</vt:lpstr>
      <vt:lpstr>Что нужно знать о мебели и чего не нужно  с ней делать</vt:lpstr>
      <vt:lpstr>Опасность поражения электрическим током</vt:lpstr>
      <vt:lpstr>Правила электробезопасности</vt:lpstr>
      <vt:lpstr>Правила электробезопасности</vt:lpstr>
      <vt:lpstr>Офисные принадлежности и оборудование </vt:lpstr>
      <vt:lpstr>Офисные принадлежности и оборудование</vt:lpstr>
      <vt:lpstr>Офисные принадлежности и оборудование</vt:lpstr>
      <vt:lpstr>Офисные принадлежности и оборудование</vt:lpstr>
      <vt:lpstr>Компьютерная техника</vt:lpstr>
      <vt:lpstr>Дизайн рабочего места</vt:lpstr>
      <vt:lpstr>Вентиляция</vt:lpstr>
      <vt:lpstr>Освещение</vt:lpstr>
      <vt:lpstr>Шум</vt:lpstr>
      <vt:lpstr>Меры по борьбе с шумом</vt:lpstr>
      <vt:lpstr>Презентация PowerPoint</vt:lpstr>
      <vt:lpstr>Произвольный показ 1</vt:lpstr>
    </vt:vector>
  </TitlesOfParts>
  <Company>BASF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Picture &amp; Media Pool  Launch October 2008</dc:title>
  <dc:creator>u1add01</dc:creator>
  <cp:lastModifiedBy>Ольга Декало</cp:lastModifiedBy>
  <cp:revision>143</cp:revision>
  <dcterms:created xsi:type="dcterms:W3CDTF">2008-09-11T07:24:04Z</dcterms:created>
  <dcterms:modified xsi:type="dcterms:W3CDTF">2023-04-13T13:41:47Z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BASF_Wizard">
    <vt:bool>true</vt:bool>
  </property>
  <property fmtid="{D5CDD505-2E9C-101B-9397-08002B2CF9AE}" pid="3" name="_BASF_Wizard_Datum">
    <vt:lpwstr>11.09.2008</vt:lpwstr>
  </property>
  <property fmtid="{D5CDD505-2E9C-101B-9397-08002B2CF9AE}" pid="4" name="_BASF_Wizard_Fusszeile">
    <vt:lpwstr/>
  </property>
  <property fmtid="{D5CDD505-2E9C-101B-9397-08002B2CF9AE}" pid="5" name="_BASF_Wizard_Seitenzahl">
    <vt:bool>true</vt:bool>
  </property>
  <property fmtid="{D5CDD505-2E9C-101B-9397-08002B2CF9AE}" pid="6" name="_BASF_Wizard_Unternehmensfarbe">
    <vt:i4>4</vt:i4>
  </property>
  <property fmtid="{D5CDD505-2E9C-101B-9397-08002B2CF9AE}" pid="7" name="_BASF_Wizard_Farbskala">
    <vt:i4>0</vt:i4>
  </property>
  <property fmtid="{D5CDD505-2E9C-101B-9397-08002B2CF9AE}" pid="8" name="_BASF_Wizard_Folienmaster">
    <vt:i4>2</vt:i4>
  </property>
  <property fmtid="{D5CDD505-2E9C-101B-9397-08002B2CF9AE}" pid="9" name="_BASF_Wizard_Titelmaster">
    <vt:i4>0</vt:i4>
  </property>
  <property fmtid="{D5CDD505-2E9C-101B-9397-08002B2CF9AE}" pid="10" name="_BASF_Wizard_NichtTitel">
    <vt:bool>false</vt:bool>
  </property>
  <property fmtid="{D5CDD505-2E9C-101B-9397-08002B2CF9AE}" pid="11" name="_BASF_Wizard_Gruppengesellschaft">
    <vt:lpwstr/>
  </property>
  <property fmtid="{D5CDD505-2E9C-101B-9397-08002B2CF9AE}" pid="12" name="_BASF_Wizard_Slogan">
    <vt:lpwstr/>
  </property>
  <property fmtid="{D5CDD505-2E9C-101B-9397-08002B2CF9AE}" pid="13" name="_BASF_Wizard_Slogan_fett">
    <vt:bool>false</vt:bool>
  </property>
  <property fmtid="{D5CDD505-2E9C-101B-9397-08002B2CF9AE}" pid="14" name="_BASF_Wizard_Slogan_kursiv">
    <vt:bool>false</vt:bool>
  </property>
  <property fmtid="{D5CDD505-2E9C-101B-9397-08002B2CF9AE}" pid="15" name="_BASF_Wizard_Klasse">
    <vt:i4>1</vt:i4>
  </property>
  <property fmtid="{D5CDD505-2E9C-101B-9397-08002B2CF9AE}" pid="16" name="_BASF_Wizard_Version">
    <vt:lpwstr>4.0.5</vt:lpwstr>
  </property>
</Properties>
</file>