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57" r:id="rId4"/>
    <p:sldId id="341" r:id="rId5"/>
    <p:sldId id="339" r:id="rId6"/>
    <p:sldId id="347" r:id="rId7"/>
    <p:sldId id="346" r:id="rId8"/>
    <p:sldId id="302" r:id="rId9"/>
    <p:sldId id="283" r:id="rId10"/>
    <p:sldId id="335" r:id="rId11"/>
    <p:sldId id="291" r:id="rId12"/>
    <p:sldId id="282" r:id="rId13"/>
    <p:sldId id="328" r:id="rId14"/>
    <p:sldId id="306" r:id="rId15"/>
    <p:sldId id="305" r:id="rId16"/>
    <p:sldId id="304" r:id="rId17"/>
    <p:sldId id="303" r:id="rId18"/>
    <p:sldId id="307" r:id="rId19"/>
    <p:sldId id="308" r:id="rId20"/>
    <p:sldId id="309" r:id="rId21"/>
    <p:sldId id="312" r:id="rId22"/>
    <p:sldId id="334" r:id="rId23"/>
    <p:sldId id="310" r:id="rId24"/>
    <p:sldId id="311" r:id="rId25"/>
    <p:sldId id="348" r:id="rId26"/>
    <p:sldId id="349" r:id="rId27"/>
    <p:sldId id="351" r:id="rId28"/>
    <p:sldId id="316" r:id="rId29"/>
    <p:sldId id="324" r:id="rId30"/>
    <p:sldId id="314" r:id="rId31"/>
    <p:sldId id="323" r:id="rId32"/>
    <p:sldId id="315" r:id="rId33"/>
    <p:sldId id="313" r:id="rId34"/>
    <p:sldId id="325" r:id="rId35"/>
    <p:sldId id="350" r:id="rId36"/>
    <p:sldId id="320" r:id="rId37"/>
    <p:sldId id="319" r:id="rId38"/>
    <p:sldId id="321" r:id="rId39"/>
    <p:sldId id="300" r:id="rId40"/>
    <p:sldId id="322" r:id="rId41"/>
    <p:sldId id="352" r:id="rId42"/>
    <p:sldId id="317" r:id="rId43"/>
    <p:sldId id="318" r:id="rId44"/>
    <p:sldId id="326" r:id="rId45"/>
    <p:sldId id="342" r:id="rId46"/>
    <p:sldId id="345" r:id="rId47"/>
    <p:sldId id="327" r:id="rId48"/>
    <p:sldId id="329" r:id="rId49"/>
    <p:sldId id="330" r:id="rId50"/>
    <p:sldId id="331" r:id="rId51"/>
    <p:sldId id="332" r:id="rId52"/>
    <p:sldId id="333" r:id="rId53"/>
    <p:sldId id="27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13" autoAdjust="0"/>
    <p:restoredTop sz="94676" autoAdjust="0"/>
  </p:normalViewPr>
  <p:slideViewPr>
    <p:cSldViewPr>
      <p:cViewPr varScale="1">
        <p:scale>
          <a:sx n="86" d="100"/>
          <a:sy n="86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0F15E-09E3-4939-A624-6E8EEB3631A1}" type="doc">
      <dgm:prSet loTypeId="urn:microsoft.com/office/officeart/2005/8/layout/default#1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00CEF9E-4431-4ACC-96EA-A49DF80ED25E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Игры и </a:t>
          </a:r>
          <a:r>
            <a:rPr lang="ru-RU" sz="1900" dirty="0" err="1" smtClean="0">
              <a:latin typeface="Times New Roman" pitchFamily="18" charset="0"/>
              <a:cs typeface="Times New Roman" pitchFamily="18" charset="0"/>
            </a:rPr>
            <a:t>флешмобы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54CAFDE3-A5F6-46C1-848E-F0CE1EFB7C32}" type="parTrans" cxnId="{9BA61996-5864-44E2-98A1-8649DEF68D8C}">
      <dgm:prSet/>
      <dgm:spPr/>
      <dgm:t>
        <a:bodyPr/>
        <a:lstStyle/>
        <a:p>
          <a:endParaRPr lang="ru-RU"/>
        </a:p>
      </dgm:t>
    </dgm:pt>
    <dgm:pt modelId="{0703C92B-42A3-4191-8C4C-58830E3B4888}" type="sibTrans" cxnId="{9BA61996-5864-44E2-98A1-8649DEF68D8C}">
      <dgm:prSet/>
      <dgm:spPr/>
      <dgm:t>
        <a:bodyPr/>
        <a:lstStyle/>
        <a:p>
          <a:endParaRPr lang="ru-RU"/>
        </a:p>
      </dgm:t>
    </dgm:pt>
    <dgm:pt modelId="{C114F47B-BCAD-4786-9549-CCAE474391B4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Волонтерские акции и поисковая деятельность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30D46B99-FF4D-404D-BFF7-B80FC934653B}" type="parTrans" cxnId="{F98C6C91-5F08-447D-BC08-27F1B48D0F17}">
      <dgm:prSet/>
      <dgm:spPr/>
      <dgm:t>
        <a:bodyPr/>
        <a:lstStyle/>
        <a:p>
          <a:endParaRPr lang="ru-RU"/>
        </a:p>
      </dgm:t>
    </dgm:pt>
    <dgm:pt modelId="{DB0E172F-98CC-4D00-B00A-37B95A0F2B1E}" type="sibTrans" cxnId="{F98C6C91-5F08-447D-BC08-27F1B48D0F17}">
      <dgm:prSet/>
      <dgm:spPr/>
      <dgm:t>
        <a:bodyPr/>
        <a:lstStyle/>
        <a:p>
          <a:endParaRPr lang="ru-RU"/>
        </a:p>
      </dgm:t>
    </dgm:pt>
    <dgm:pt modelId="{96648238-C83F-494B-883E-AB009A84A189}">
      <dgm:prSet phldrT="[Текст]"/>
      <dgm:spPr/>
      <dgm:t>
        <a:bodyPr/>
        <a:lstStyle/>
        <a:p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Мероприятия, приуроченные к празднованию Дня Победы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4BA0AC0D-4E24-4D90-9FBC-73D4BA43408D}" type="parTrans" cxnId="{62095E76-D857-4666-BB7B-FEFCCED56C16}">
      <dgm:prSet/>
      <dgm:spPr/>
      <dgm:t>
        <a:bodyPr/>
        <a:lstStyle/>
        <a:p>
          <a:endParaRPr lang="ru-RU"/>
        </a:p>
      </dgm:t>
    </dgm:pt>
    <dgm:pt modelId="{5F34A2DC-FED5-4688-A1BE-D8CFF40988BE}" type="sibTrans" cxnId="{62095E76-D857-4666-BB7B-FEFCCED56C16}">
      <dgm:prSet/>
      <dgm:spPr/>
      <dgm:t>
        <a:bodyPr/>
        <a:lstStyle/>
        <a:p>
          <a:endParaRPr lang="ru-RU"/>
        </a:p>
      </dgm:t>
    </dgm:pt>
    <dgm:pt modelId="{E405EBDC-49E2-4FC0-8119-CC28A58D951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Конкурсы и фестивали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C9359FE8-CB86-4861-B321-D1B6383AA61A}" type="sibTrans" cxnId="{C15A73EB-693A-4CB2-A5CE-C05214763057}">
      <dgm:prSet/>
      <dgm:spPr/>
      <dgm:t>
        <a:bodyPr/>
        <a:lstStyle/>
        <a:p>
          <a:endParaRPr lang="ru-RU"/>
        </a:p>
      </dgm:t>
    </dgm:pt>
    <dgm:pt modelId="{F356874B-3B21-4D41-A092-41007CC5E472}" type="parTrans" cxnId="{C15A73EB-693A-4CB2-A5CE-C05214763057}">
      <dgm:prSet/>
      <dgm:spPr/>
      <dgm:t>
        <a:bodyPr/>
        <a:lstStyle/>
        <a:p>
          <a:endParaRPr lang="ru-RU"/>
        </a:p>
      </dgm:t>
    </dgm:pt>
    <dgm:pt modelId="{B083FEF9-99E3-4D59-84AD-DB8B821B8819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Встречи с ветеранами и поездки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54190E40-A251-45C7-B1AD-2BFA559CBF39}" type="parTrans" cxnId="{F19B59FE-B2E5-4455-8976-5691B4244AAE}">
      <dgm:prSet/>
      <dgm:spPr/>
      <dgm:t>
        <a:bodyPr/>
        <a:lstStyle/>
        <a:p>
          <a:endParaRPr lang="ru-RU"/>
        </a:p>
      </dgm:t>
    </dgm:pt>
    <dgm:pt modelId="{5D984FE0-B492-4239-81C5-03575BEBE604}" type="sibTrans" cxnId="{F19B59FE-B2E5-4455-8976-5691B4244AAE}">
      <dgm:prSet/>
      <dgm:spPr/>
      <dgm:t>
        <a:bodyPr/>
        <a:lstStyle/>
        <a:p>
          <a:endParaRPr lang="ru-RU"/>
        </a:p>
      </dgm:t>
    </dgm:pt>
    <dgm:pt modelId="{02AE865A-F550-4823-994E-E2E7160B391E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Акции в сети Интернет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F95D771F-336B-4C55-9F63-0AC97518C7C0}" type="sibTrans" cxnId="{616E6835-D3F7-448A-82C8-42F6D0F13B1C}">
      <dgm:prSet/>
      <dgm:spPr/>
      <dgm:t>
        <a:bodyPr/>
        <a:lstStyle/>
        <a:p>
          <a:endParaRPr lang="ru-RU"/>
        </a:p>
      </dgm:t>
    </dgm:pt>
    <dgm:pt modelId="{00D37583-1DB4-47BC-9A6A-F6B24243C231}" type="parTrans" cxnId="{616E6835-D3F7-448A-82C8-42F6D0F13B1C}">
      <dgm:prSet/>
      <dgm:spPr/>
      <dgm:t>
        <a:bodyPr/>
        <a:lstStyle/>
        <a:p>
          <a:endParaRPr lang="ru-RU"/>
        </a:p>
      </dgm:t>
    </dgm:pt>
    <dgm:pt modelId="{DC1C4820-C404-4852-8B25-D2E37EBE0EA1}" type="pres">
      <dgm:prSet presAssocID="{A780F15E-09E3-4939-A624-6E8EEB3631A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8DB187-3AD1-4226-BA1D-04695657A659}" type="pres">
      <dgm:prSet presAssocID="{96648238-C83F-494B-883E-AB009A84A189}" presName="node" presStyleLbl="node1" presStyleIdx="0" presStyleCnt="6" custScaleX="260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DDF5C-1D64-42AB-93E8-36428781C3D5}" type="pres">
      <dgm:prSet presAssocID="{5F34A2DC-FED5-4688-A1BE-D8CFF40988BE}" presName="sibTrans" presStyleCnt="0"/>
      <dgm:spPr/>
    </dgm:pt>
    <dgm:pt modelId="{D0A96C7F-C7EE-49E9-BFDB-FF3517F7E8F5}" type="pres">
      <dgm:prSet presAssocID="{02AE865A-F550-4823-994E-E2E7160B39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43A36-57A2-479F-B580-1A8B51D710A4}" type="pres">
      <dgm:prSet presAssocID="{F95D771F-336B-4C55-9F63-0AC97518C7C0}" presName="sibTrans" presStyleCnt="0"/>
      <dgm:spPr/>
    </dgm:pt>
    <dgm:pt modelId="{3C2E9443-A16C-4D65-B1BF-DF9CFED2E028}" type="pres">
      <dgm:prSet presAssocID="{500CEF9E-4431-4ACC-96EA-A49DF80ED25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94AD9-C89C-4EF5-BA58-C71AE3040331}" type="pres">
      <dgm:prSet presAssocID="{0703C92B-42A3-4191-8C4C-58830E3B4888}" presName="sibTrans" presStyleCnt="0"/>
      <dgm:spPr/>
    </dgm:pt>
    <dgm:pt modelId="{185A74E2-5544-4D4E-A01D-FB4B7F7452B3}" type="pres">
      <dgm:prSet presAssocID="{C114F47B-BCAD-4786-9549-CCAE474391B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84EA1-E313-406D-989E-4552D663AA87}" type="pres">
      <dgm:prSet presAssocID="{DB0E172F-98CC-4D00-B00A-37B95A0F2B1E}" presName="sibTrans" presStyleCnt="0"/>
      <dgm:spPr/>
    </dgm:pt>
    <dgm:pt modelId="{0708BAF7-3582-44F0-979D-3658B86B849C}" type="pres">
      <dgm:prSet presAssocID="{E405EBDC-49E2-4FC0-8119-CC28A58D9516}" presName="node" presStyleLbl="node1" presStyleIdx="4" presStyleCnt="6" custLinFactNeighborX="-104" custLinFactNeighborY="-1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A0C91-8C9F-497A-BFB1-4A8E8FD55D8A}" type="pres">
      <dgm:prSet presAssocID="{C9359FE8-CB86-4861-B321-D1B6383AA61A}" presName="sibTrans" presStyleCnt="0"/>
      <dgm:spPr/>
    </dgm:pt>
    <dgm:pt modelId="{E50098A5-1158-419C-B82F-ABA32674524A}" type="pres">
      <dgm:prSet presAssocID="{B083FEF9-99E3-4D59-84AD-DB8B821B881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5A73EB-693A-4CB2-A5CE-C05214763057}" srcId="{A780F15E-09E3-4939-A624-6E8EEB3631A1}" destId="{E405EBDC-49E2-4FC0-8119-CC28A58D9516}" srcOrd="4" destOrd="0" parTransId="{F356874B-3B21-4D41-A092-41007CC5E472}" sibTransId="{C9359FE8-CB86-4861-B321-D1B6383AA61A}"/>
    <dgm:cxn modelId="{F6BE46CA-11D3-44CE-AF42-FC59C92A140C}" type="presOf" srcId="{500CEF9E-4431-4ACC-96EA-A49DF80ED25E}" destId="{3C2E9443-A16C-4D65-B1BF-DF9CFED2E028}" srcOrd="0" destOrd="0" presId="urn:microsoft.com/office/officeart/2005/8/layout/default#1"/>
    <dgm:cxn modelId="{F19B59FE-B2E5-4455-8976-5691B4244AAE}" srcId="{A780F15E-09E3-4939-A624-6E8EEB3631A1}" destId="{B083FEF9-99E3-4D59-84AD-DB8B821B8819}" srcOrd="5" destOrd="0" parTransId="{54190E40-A251-45C7-B1AD-2BFA559CBF39}" sibTransId="{5D984FE0-B492-4239-81C5-03575BEBE604}"/>
    <dgm:cxn modelId="{77E6CE56-EA20-4F8E-BB5A-9B8C00D618ED}" type="presOf" srcId="{96648238-C83F-494B-883E-AB009A84A189}" destId="{168DB187-3AD1-4226-BA1D-04695657A659}" srcOrd="0" destOrd="0" presId="urn:microsoft.com/office/officeart/2005/8/layout/default#1"/>
    <dgm:cxn modelId="{C4DE7E2D-CF06-4207-A118-DBB361C2BB53}" type="presOf" srcId="{A780F15E-09E3-4939-A624-6E8EEB3631A1}" destId="{DC1C4820-C404-4852-8B25-D2E37EBE0EA1}" srcOrd="0" destOrd="0" presId="urn:microsoft.com/office/officeart/2005/8/layout/default#1"/>
    <dgm:cxn modelId="{F98C6C91-5F08-447D-BC08-27F1B48D0F17}" srcId="{A780F15E-09E3-4939-A624-6E8EEB3631A1}" destId="{C114F47B-BCAD-4786-9549-CCAE474391B4}" srcOrd="3" destOrd="0" parTransId="{30D46B99-FF4D-404D-BFF7-B80FC934653B}" sibTransId="{DB0E172F-98CC-4D00-B00A-37B95A0F2B1E}"/>
    <dgm:cxn modelId="{A41FFF26-62FD-49D9-952B-2A4367290102}" type="presOf" srcId="{E405EBDC-49E2-4FC0-8119-CC28A58D9516}" destId="{0708BAF7-3582-44F0-979D-3658B86B849C}" srcOrd="0" destOrd="0" presId="urn:microsoft.com/office/officeart/2005/8/layout/default#1"/>
    <dgm:cxn modelId="{9BA61996-5864-44E2-98A1-8649DEF68D8C}" srcId="{A780F15E-09E3-4939-A624-6E8EEB3631A1}" destId="{500CEF9E-4431-4ACC-96EA-A49DF80ED25E}" srcOrd="2" destOrd="0" parTransId="{54CAFDE3-A5F6-46C1-848E-F0CE1EFB7C32}" sibTransId="{0703C92B-42A3-4191-8C4C-58830E3B4888}"/>
    <dgm:cxn modelId="{616E6835-D3F7-448A-82C8-42F6D0F13B1C}" srcId="{A780F15E-09E3-4939-A624-6E8EEB3631A1}" destId="{02AE865A-F550-4823-994E-E2E7160B391E}" srcOrd="1" destOrd="0" parTransId="{00D37583-1DB4-47BC-9A6A-F6B24243C231}" sibTransId="{F95D771F-336B-4C55-9F63-0AC97518C7C0}"/>
    <dgm:cxn modelId="{1DF9E4F4-EA2B-45EB-9609-2DF829BDF91D}" type="presOf" srcId="{B083FEF9-99E3-4D59-84AD-DB8B821B8819}" destId="{E50098A5-1158-419C-B82F-ABA32674524A}" srcOrd="0" destOrd="0" presId="urn:microsoft.com/office/officeart/2005/8/layout/default#1"/>
    <dgm:cxn modelId="{E6296738-7580-4E48-98CF-70952D17BAEB}" type="presOf" srcId="{C114F47B-BCAD-4786-9549-CCAE474391B4}" destId="{185A74E2-5544-4D4E-A01D-FB4B7F7452B3}" srcOrd="0" destOrd="0" presId="urn:microsoft.com/office/officeart/2005/8/layout/default#1"/>
    <dgm:cxn modelId="{F172C373-7091-45F2-A966-26EDBA103F86}" type="presOf" srcId="{02AE865A-F550-4823-994E-E2E7160B391E}" destId="{D0A96C7F-C7EE-49E9-BFDB-FF3517F7E8F5}" srcOrd="0" destOrd="0" presId="urn:microsoft.com/office/officeart/2005/8/layout/default#1"/>
    <dgm:cxn modelId="{62095E76-D857-4666-BB7B-FEFCCED56C16}" srcId="{A780F15E-09E3-4939-A624-6E8EEB3631A1}" destId="{96648238-C83F-494B-883E-AB009A84A189}" srcOrd="0" destOrd="0" parTransId="{4BA0AC0D-4E24-4D90-9FBC-73D4BA43408D}" sibTransId="{5F34A2DC-FED5-4688-A1BE-D8CFF40988BE}"/>
    <dgm:cxn modelId="{952A80CF-56D2-4B79-89FD-15C3D2E98278}" type="presParOf" srcId="{DC1C4820-C404-4852-8B25-D2E37EBE0EA1}" destId="{168DB187-3AD1-4226-BA1D-04695657A659}" srcOrd="0" destOrd="0" presId="urn:microsoft.com/office/officeart/2005/8/layout/default#1"/>
    <dgm:cxn modelId="{CB43875B-3584-4AD4-AA91-58AB3C026279}" type="presParOf" srcId="{DC1C4820-C404-4852-8B25-D2E37EBE0EA1}" destId="{982DDF5C-1D64-42AB-93E8-36428781C3D5}" srcOrd="1" destOrd="0" presId="urn:microsoft.com/office/officeart/2005/8/layout/default#1"/>
    <dgm:cxn modelId="{8F15FF61-84F5-49E1-ABAB-8A75AD4422CA}" type="presParOf" srcId="{DC1C4820-C404-4852-8B25-D2E37EBE0EA1}" destId="{D0A96C7F-C7EE-49E9-BFDB-FF3517F7E8F5}" srcOrd="2" destOrd="0" presId="urn:microsoft.com/office/officeart/2005/8/layout/default#1"/>
    <dgm:cxn modelId="{98D562C5-1E21-4AD5-B541-21569035CFE9}" type="presParOf" srcId="{DC1C4820-C404-4852-8B25-D2E37EBE0EA1}" destId="{97943A36-57A2-479F-B580-1A8B51D710A4}" srcOrd="3" destOrd="0" presId="urn:microsoft.com/office/officeart/2005/8/layout/default#1"/>
    <dgm:cxn modelId="{B1CF0456-AF83-438E-ABFF-9F7FADD3EDE2}" type="presParOf" srcId="{DC1C4820-C404-4852-8B25-D2E37EBE0EA1}" destId="{3C2E9443-A16C-4D65-B1BF-DF9CFED2E028}" srcOrd="4" destOrd="0" presId="urn:microsoft.com/office/officeart/2005/8/layout/default#1"/>
    <dgm:cxn modelId="{154A6032-B9C3-4524-8269-62792D172E0F}" type="presParOf" srcId="{DC1C4820-C404-4852-8B25-D2E37EBE0EA1}" destId="{22894AD9-C89C-4EF5-BA58-C71AE3040331}" srcOrd="5" destOrd="0" presId="urn:microsoft.com/office/officeart/2005/8/layout/default#1"/>
    <dgm:cxn modelId="{8043450A-48E9-480E-A3CE-16998D286E88}" type="presParOf" srcId="{DC1C4820-C404-4852-8B25-D2E37EBE0EA1}" destId="{185A74E2-5544-4D4E-A01D-FB4B7F7452B3}" srcOrd="6" destOrd="0" presId="urn:microsoft.com/office/officeart/2005/8/layout/default#1"/>
    <dgm:cxn modelId="{26E519E8-A071-4947-95DC-1FC2A81C9740}" type="presParOf" srcId="{DC1C4820-C404-4852-8B25-D2E37EBE0EA1}" destId="{54B84EA1-E313-406D-989E-4552D663AA87}" srcOrd="7" destOrd="0" presId="urn:microsoft.com/office/officeart/2005/8/layout/default#1"/>
    <dgm:cxn modelId="{312E76FD-512C-4A2B-9F6F-058193286D15}" type="presParOf" srcId="{DC1C4820-C404-4852-8B25-D2E37EBE0EA1}" destId="{0708BAF7-3582-44F0-979D-3658B86B849C}" srcOrd="8" destOrd="0" presId="urn:microsoft.com/office/officeart/2005/8/layout/default#1"/>
    <dgm:cxn modelId="{B0685678-1E0D-4442-A0FB-96143A9BE7CB}" type="presParOf" srcId="{DC1C4820-C404-4852-8B25-D2E37EBE0EA1}" destId="{70BA0C91-8C9F-497A-BFB1-4A8E8FD55D8A}" srcOrd="9" destOrd="0" presId="urn:microsoft.com/office/officeart/2005/8/layout/default#1"/>
    <dgm:cxn modelId="{4AE94649-AFB0-490D-A972-8D9C156F9B44}" type="presParOf" srcId="{DC1C4820-C404-4852-8B25-D2E37EBE0EA1}" destId="{E50098A5-1158-419C-B82F-ABA32674524A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DB187-3AD1-4226-BA1D-04695657A659}">
      <dsp:nvSpPr>
        <dsp:cNvPr id="0" name=""/>
        <dsp:cNvSpPr/>
      </dsp:nvSpPr>
      <dsp:spPr>
        <a:xfrm>
          <a:off x="940759" y="282259"/>
          <a:ext cx="5476901" cy="126113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smtClean="0">
              <a:latin typeface="Times New Roman" pitchFamily="18" charset="0"/>
              <a:cs typeface="Times New Roman" pitchFamily="18" charset="0"/>
            </a:rPr>
            <a:t>Мероприятия, приуроченные к празднованию Дня Победы</a:t>
          </a:r>
          <a:endParaRPr lang="ru-RU" sz="31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0759" y="282259"/>
        <a:ext cx="5476901" cy="1261135"/>
      </dsp:txXfrm>
    </dsp:sp>
    <dsp:sp modelId="{D0A96C7F-C7EE-49E9-BFDB-FF3517F7E8F5}">
      <dsp:nvSpPr>
        <dsp:cNvPr id="0" name=""/>
        <dsp:cNvSpPr/>
      </dsp:nvSpPr>
      <dsp:spPr>
        <a:xfrm>
          <a:off x="316182" y="1753584"/>
          <a:ext cx="2101892" cy="12611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Акции в сети Интернет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6182" y="1753584"/>
        <a:ext cx="2101892" cy="1261135"/>
      </dsp:txXfrm>
    </dsp:sp>
    <dsp:sp modelId="{3C2E9443-A16C-4D65-B1BF-DF9CFED2E028}">
      <dsp:nvSpPr>
        <dsp:cNvPr id="0" name=""/>
        <dsp:cNvSpPr/>
      </dsp:nvSpPr>
      <dsp:spPr>
        <a:xfrm>
          <a:off x="2628263" y="1753584"/>
          <a:ext cx="2101892" cy="12611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Игры и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флешмобы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8263" y="1753584"/>
        <a:ext cx="2101892" cy="1261135"/>
      </dsp:txXfrm>
    </dsp:sp>
    <dsp:sp modelId="{185A74E2-5544-4D4E-A01D-FB4B7F7452B3}">
      <dsp:nvSpPr>
        <dsp:cNvPr id="0" name=""/>
        <dsp:cNvSpPr/>
      </dsp:nvSpPr>
      <dsp:spPr>
        <a:xfrm>
          <a:off x="4940345" y="1753584"/>
          <a:ext cx="2101892" cy="12611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Волонтерские акции и поисковая деятельность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40345" y="1753584"/>
        <a:ext cx="2101892" cy="1261135"/>
      </dsp:txXfrm>
    </dsp:sp>
    <dsp:sp modelId="{0708BAF7-3582-44F0-979D-3658B86B849C}">
      <dsp:nvSpPr>
        <dsp:cNvPr id="0" name=""/>
        <dsp:cNvSpPr/>
      </dsp:nvSpPr>
      <dsp:spPr>
        <a:xfrm>
          <a:off x="1470036" y="3204289"/>
          <a:ext cx="2101892" cy="12611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Конкурсы и фестивали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70036" y="3204289"/>
        <a:ext cx="2101892" cy="1261135"/>
      </dsp:txXfrm>
    </dsp:sp>
    <dsp:sp modelId="{E50098A5-1158-419C-B82F-ABA32674524A}">
      <dsp:nvSpPr>
        <dsp:cNvPr id="0" name=""/>
        <dsp:cNvSpPr/>
      </dsp:nvSpPr>
      <dsp:spPr>
        <a:xfrm>
          <a:off x="3784304" y="3224908"/>
          <a:ext cx="2101892" cy="12611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Встречи с ветеранами и поездки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4304" y="3224908"/>
        <a:ext cx="2101892" cy="1261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974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82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90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02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32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362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283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64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12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98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546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4D17F-9BB2-44CE-913D-D22EDF1678A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0DC5F-BAAE-49E1-B640-E28132736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2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5.png"/><Relationship Id="rId5" Type="http://schemas.openxmlformats.org/officeDocument/2006/relationships/image" Target="../media/image87.jpeg"/><Relationship Id="rId10" Type="http://schemas.openxmlformats.org/officeDocument/2006/relationships/image" Target="../media/image4.pn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ukova_ev\Downloads\9_may_2010-5_min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11961" y="1124744"/>
            <a:ext cx="4932040" cy="579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0"/>
            <a:ext cx="9144000" cy="6840760"/>
            <a:chOff x="0" y="0"/>
            <a:chExt cx="8892480" cy="6840760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79512" y="0"/>
              <a:ext cx="0" cy="684076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47630" y="0"/>
              <a:ext cx="0" cy="684076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324272"/>
              <a:ext cx="8892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476672"/>
              <a:ext cx="8892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" name="Picture 4" descr="C:\Users\gukova_ev\Downloads\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9278">
            <a:off x="-28317" y="-599839"/>
            <a:ext cx="6678884" cy="26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9552" y="1844824"/>
            <a:ext cx="498907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акции, приуроченные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празднованию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72-й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годовщины Победы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войне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1941-1945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43964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5391" y="1246914"/>
            <a:ext cx="505881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инициатива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140780" y="2765530"/>
            <a:ext cx="1861087" cy="22159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Бибик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 согласованию)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4098" name="Picture 2" descr="C:\Users\Юность\Desktop\Фотографии\2016 год\09.05.2016\IMG_66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7078" y="3717032"/>
            <a:ext cx="2837195" cy="189146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Юность\Desktop\Фотографии\2016 год\09.05.2016\IMG_68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3810" y="2042958"/>
            <a:ext cx="2979933" cy="198662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70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1426" y="1412776"/>
            <a:ext cx="4262701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Краевая акция «Ровесники Победы»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15 апреля- 31 мая 2017 г.)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17077" y="2765530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Перепелкина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Виктория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Давидовна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1026" name="Picture 2" descr="C:\Users\Юность\Downloads\58717179_1273173887_S_dnem_Pobeduy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683" y="2414096"/>
            <a:ext cx="4603252" cy="28803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11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510037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«Лица Победы!», «Россия, Родина, Победа!»,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Победу!»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баннеры)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927321" y="2766089"/>
            <a:ext cx="1854675" cy="21852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Малахова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Николаевна,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 согласованию),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Юность\Downloads\9may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338" y="2511929"/>
            <a:ext cx="3976886" cy="26512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11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5322" y="62068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990020"/>
            <a:ext cx="5472608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однополчан в режиме видеоконференцсвязи «ГЕРОИ на все ВРЕМЕНА»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не менее двух встреч однополчан из Ставропольского края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рамках которых участники Великой Отечественной войны расскажут свои воспоминания о тех событиях и ответят на вопросы участников видеоконференции. Будет подготовлен видеофильм о деятельности краевого совета ветеранов)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gukova_ev\Downloads\dv_13013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76" y="2879515"/>
            <a:ext cx="3452352" cy="2300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gukova_ev\Downloads\dsc_0033_-_kop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873526"/>
            <a:ext cx="3552055" cy="2369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7" name="Группа 16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013473" y="1618871"/>
            <a:ext cx="1962573" cy="27084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Иванов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Валерий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Михайлович, </a:t>
            </a: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Бибик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Алексеевна,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Грачевскому 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397054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30267" y="620688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148550"/>
            <a:ext cx="435755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XXII Межрегиональный фестиваль-конкурс патриотической песни «Солдатский конверт - 2017»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ukova_ev\Downloads\3Y2A4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418" y="2996951"/>
            <a:ext cx="3311923" cy="236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gukova_ev\Downloads\3Y2A4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48725"/>
            <a:ext cx="3816423" cy="264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3" name="Группа 22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1" name="Picture 3" descr="C:\Users\gukova_ev\Downloads\3Y2A4623\3Y2A44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191" y="2604930"/>
            <a:ext cx="2849311" cy="2063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817841" y="2528864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396165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39757" y="576173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57549" y="1268760"/>
            <a:ext cx="4662791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Автопробег «Эх, путь-дорожка, фронтовая»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охватывает всю территорию Ставропольского края с посещением центров муниципальных районов и городских округов, проведение с участием жителей районов и городов мероприятия у мемориалов и памятников воинам, погибшим в годы Великой Отечественной войны)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52" name="Прямая соединительная линия 5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539552" y="1871608"/>
            <a:ext cx="1962573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Грачевскому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району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ность\Desktop\Фотографии\2016 год\04.05.16\IMG_6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431" y="3053833"/>
            <a:ext cx="3697817" cy="246521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504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2303" y="735466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722" y="1335840"/>
            <a:ext cx="4104456" cy="18466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Песенный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«День Победы»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сопряжена с мероприятием «На волне Победы» и Интернет-акцией «Голос Победы»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 всех муниципальных районах в одно и то же время 9 мая участники массовых гуляний исполняют (включают в автомобилях, размещают в социальных сетях видео) песню «День Победы». Все СМИ (телевидение, радиостанции и др.) также единовременно включают песню «День Победы»)</a:t>
            </a:r>
          </a:p>
        </p:txBody>
      </p:sp>
      <p:pic>
        <p:nvPicPr>
          <p:cNvPr id="25" name="Picture 3" descr="C:\Users\User\Downloads\Акции ко Дню Победы от моложденого штаба\2 Молодежные акции, игры и мероприятия\6 Голос Победы\голос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5499710" cy="2906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Группа 26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5" descr="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5858" y="2762929"/>
            <a:ext cx="3344165" cy="2221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6588761" y="1342354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35285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12303" y="735466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912" y="1340768"/>
            <a:ext cx="4375975" cy="16619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«Наследники Великой Победы»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информационной кампании об участии в параде Победы жителей края, переодетых в военную форму солдат Великой Отечественной войны. Предварительно сообщается о местах продажи формы и ее стоимости, как для взрослых, так и для детей. Ведется активная работа в социальных сетях и информирование в СМИ о проведении данной акции)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781" y="735466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18" name="Picture 2" descr="C:\Documents and Settings\MV.Stetcov\Рабочий стол\фотоподборка\IMG_3386-11-01-17-13-0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9552" y="2301524"/>
            <a:ext cx="2837104" cy="3456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Юность\Downloads\IMG_6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14313"/>
            <a:ext cx="3107151" cy="285502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1083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5322" y="62068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экскурсионных программ в музей Величаевских молодогвардейцев для школьников из всех муниципальных районов и городских округов края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организованное посещение музея и памятных мест в с.Величаевское Левокумского района школьниками из всех муниципальных районов и городских округов в соответствии с графиком)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36077" y="3068960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12290" name="Picture 2" descr="C:\Users\Юность\Downloads\imgpreview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924" y="3219958"/>
            <a:ext cx="3394151" cy="191399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069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5322" y="62068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Историко-краеведческая экспедиция «Партизанскими тропами Ставрополья»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экскурсионных программ, памятных мероприятий, посвященных 75-летию: Величаевского молодежного подполья, создания Левокумского партизанского отряда «Яков», первого боя Гофицкого партизанского отряда)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17077" y="2765530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11266" name="Picture 2" descr="C:\Users\Юность\Downloads\c2RlbGFub3VuYXMucnUvdXBsb2Fkcy80LzcvNDc4MTQzNDU1MTIwNl9vcmlnLmpwZWc_X19pZD02Mzg0NQ==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522" y="2994020"/>
            <a:ext cx="3566443" cy="237174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853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797263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Координацию работы по подготовке к празднованию 72-ой годовщины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Победы в Великой Отечественной войне 1941 – 1945 годов осуществляет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районный организационный комитет «Победа».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Утвержден План по подготовке и проведении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Грачевском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районе празднования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72-ой годовщины Победы в Великой Отечественной войне 1941 – 1945 годов,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25 января 2017 года проведено заседание рабочей группы по оказанию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адресной помощи ветеранам Великой Отечественной войны и боевых действий.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Определены Ответственные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сотрудники администрации Грачевского муниципального района </a:t>
            </a: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муниципальных образований района за проведение краевых акций, </a:t>
            </a: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посвященных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72-летию Победы в Великой Отечественной войне 1941-1945 г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0267" y="620688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Марш Памяти: творческий марафон лауреатов премии имени Героя Советского Союза Александра Скокова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17077" y="2765530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5122" name="Picture 2" descr="C:\Users\Юность\Downloads\hello_html_4a2191f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2544091" cy="351949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21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0267" y="620688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Сводного (тысячного)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08935" y="2765530"/>
            <a:ext cx="1524776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3074" name="Picture 2" descr="C:\Users\Юность\Downloads\m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55" y="2362757"/>
            <a:ext cx="3048000" cy="17145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ность\Downloads\p605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725" y="3693942"/>
            <a:ext cx="3096344" cy="206422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32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5100375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«Свеча Памяти»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выпускников общеобразовательных учреждений 2017 года)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17077" y="2765530"/>
            <a:ext cx="150849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Викторовна,</a:t>
            </a: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Бибик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Юность\Desktop\Фотографии\2016 год\22.06.2016\IMG_4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44347"/>
            <a:ext cx="2956454" cy="197097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Юность\Desktop\Фотографии\2016 год\22.06.2016\IMG_45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1"/>
            <a:ext cx="2880319" cy="192021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794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0267" y="620688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исторической памяти Ставрополья. Работа в тылу»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муниципалитетами информационных материалов, соответствующих тематике карты («Работа в тылу»)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280592" y="2765530"/>
            <a:ext cx="1581459" cy="1969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Дьяченко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10242" name="Picture 2" descr="C:\Users\Юность\Downloads\Ставрополь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0534" y="2883548"/>
            <a:ext cx="3126419" cy="247255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880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0267" y="620688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«Исторический ретро-поезд» (фронтовая концертная бригада) и «Авто-музей на колесах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передвижные концертные и экспозиционные бригады, сформированные государственными и муниципальными учреждениями культуры)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17078" y="2765530"/>
            <a:ext cx="1508490" cy="1969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Морозов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Дмитрий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Юрьевич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6146" name="Picture 2" descr="C:\Users\Юность\Downloads\cfc8ab8afe0ddcae262944c477dbee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29580"/>
            <a:ext cx="2637671" cy="176580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Юность\Downloads\image1298752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691" y="2600010"/>
            <a:ext cx="2466845" cy="164073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Юность\Downloads\142832588304831x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2464"/>
            <a:ext cx="2490921" cy="166061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642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ДЕНЬ НЕИЗВЕСТНОГО СОЛДАТА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C:\Documents and Settings\gut\Рабочий стол\image (23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43116"/>
            <a:ext cx="5715040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ДЕНЬ ГЕРОЕВ ОТЕЧЕСТВА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Documents and Settings\Ученик\Рабочий стол\Фотоаппарат школа\IMG_028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278" y="1635370"/>
            <a:ext cx="5939444" cy="445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«ПИСЬМО ПОБЕДЫ»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S:\Попович Е.П\ПИСЬМО ПОБЕДЫ\P201531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928802"/>
            <a:ext cx="522509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7107" y="1124744"/>
            <a:ext cx="4536504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творческий конкурс «Наследники Победы»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(участие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конкурса рисунков и сочинений, положение отправлено. Сначала проводится конкурс в общеобразовательных организациях, далее на уровне муниципалитетов и муниципальных районов, далее проходит краевой отбор. Победителям (около 50 человек) предоставляется возможность отправиться в экскурсионный тур в город-герой Севастополь)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-192005" y="-184371"/>
            <a:ext cx="9350574" cy="7555182"/>
            <a:chOff x="-136113" y="0"/>
            <a:chExt cx="9350574" cy="75551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36113" y="4724614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330267" y="620688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4387" y="1586661"/>
            <a:ext cx="1962573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Грачевскому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району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Юность\Desktop\image1315685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946" y="3417245"/>
            <a:ext cx="3088015" cy="231601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93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1034236"/>
            <a:ext cx="4692714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юнармейцев Ставропольского края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юнармейцев Ставропольского края с целью вовлечения в деятельность Всероссийского детско-юношеского военно- патриотического общественного движение «ЮНАРМИЯ», мастер-классы и семинары по организации деятельности юнармейских отрядов на местах, формирование плана работы в 2017 году)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gukova_ev\Downloads\7Xsl5T5Sa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291926" y="2522113"/>
            <a:ext cx="3456538" cy="202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gukova_ev\Downloads\TtJhwWFXFc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80984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3" descr="C:\Users\gukova_ev\Downloads\0IkRwi8EVh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572" y="3463432"/>
            <a:ext cx="3086540" cy="231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9" name="Группа 18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765322" y="62068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1979" y="1524440"/>
            <a:ext cx="1962573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Ратушинский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Владислав Константинович,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Грачевскому 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15437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4087446128"/>
              </p:ext>
            </p:extLst>
          </p:nvPr>
        </p:nvGraphicFramePr>
        <p:xfrm>
          <a:off x="1030004" y="692696"/>
          <a:ext cx="735842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81403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20688"/>
            <a:ext cx="50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акции,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463" y="990020"/>
            <a:ext cx="5178683" cy="18928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«Успей сказать «Спасибо!»</a:t>
            </a: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(«Письма Победы», «Дерево Победы», «День ударного труда», «День героев Отечества» (оказание шефской помощи ветеранам Великой Отечественной войны в форме проведения ремонтных работ силами студенческих отрядов Ставропольского края, а также высадки деревьев в парках и скверах, оказания посильной помощи участникам войны и вдовам ветеранов и информирование населения о героях живущих рядом с нами в памятные даты (День Победы, День Неизвестного солдата, День Героев Отечества и др.) и «Нет забытых имен» (благоустройство захоронений участников Великой Отечественной войны на городских и сельских кладбищах края) </a:t>
            </a:r>
          </a:p>
        </p:txBody>
      </p:sp>
      <p:pic>
        <p:nvPicPr>
          <p:cNvPr id="18" name="Picture 3" descr="C:\Users\User\Downloads\Акции ко Дню Победы от моложденого штаба\3 Трудовой десант Успей сказать Спасибо\Программа Успей сказать Спасибо!\Программа Успей сказать Спасибо4 (4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10445"/>
            <a:ext cx="3238664" cy="2428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 descr="C:\Users\User\Downloads\для презентации\image_image_75357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146" y="4344444"/>
            <a:ext cx="3428134" cy="228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C:\Users\User\Downloads\Акции ко Дню Победы от моложденого штаба\3 Трудовой десант Успей сказать Спасибо\Программа Успей сказать Спасибо!\ремонт жилья Программа Успей сказать Спасибо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8825" y="3573016"/>
            <a:ext cx="2873890" cy="191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1336869" y="2917507"/>
            <a:ext cx="158248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Квашина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Ирина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оординатор по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Грачевскому району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6370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6336705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«Знамя Победы»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работы по пропаганде собственноручного изготовления копии Знамени Победы и использования её во всех значимых мероприятиях)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08934" y="2765530"/>
            <a:ext cx="1524776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Попович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Екатерина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Павловна,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Юность\Downloads\znamya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4097" y="4362805"/>
            <a:ext cx="2061654" cy="144385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Юность\Downloads\20160422_1120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2917" y="2574230"/>
            <a:ext cx="3015123" cy="16923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40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33" name="Прямая соединительная линия 32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436096" y="518605"/>
            <a:ext cx="357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с ветеранами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7825" y="1099482"/>
            <a:ext cx="525658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Военно-патриотическая акция «Вахта памяти»,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сопряжена с краевой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туриадой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спортивных походов обучающихся Ставропольского края «Граница-2017» по местам боевой славы защитников Северного Кавказа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0182" y="257870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2" name="Picture 2" descr="C:\Users\Юность\Downloads\10196_201644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628" y="2473154"/>
            <a:ext cx="4795781" cy="27459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861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5322" y="62068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Военно-историческая экспедиция в Республику Крым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г.Ставрополь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город-герой Керчь («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Аджимушкайские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каменоломни») и город-герой Севастополь («Штольни обороны Севастополя. Жизнь под землей», «35-я береговая батарея»). Участники экспедиции: школьники – лучшие юнармейцы, наиболее активные участники поискового движения из всех районов и городов края. Проводится в 3 этапа)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05728" y="2765530"/>
            <a:ext cx="1531188" cy="1969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Ореховская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Чаплыгина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9219" name="Picture 3" descr="C:\Users\Юность\Downloads\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201" y="2630903"/>
            <a:ext cx="1656184" cy="22082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Юность\Downloads\sevastopol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2972"/>
            <a:ext cx="2719492" cy="203961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213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212303" y="548680"/>
            <a:ext cx="255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фестивали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3971" y="1196752"/>
            <a:ext cx="4662791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на лучший школьный музей Боевой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соответствии с положением о Всероссийском конкурсе «Музей образовательного учреждения – пространство интеграции основного и дополнительного образования детей»)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52" name="Прямая соединительная линия 5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572478" y="1700808"/>
            <a:ext cx="1962573" cy="1969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Иванов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Валерий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Михайлович,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Грачевскому району</a:t>
            </a:r>
          </a:p>
        </p:txBody>
      </p:sp>
      <p:pic>
        <p:nvPicPr>
          <p:cNvPr id="2050" name="Picture 2" descr="C:\Users\Юность\Desktop\б с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1503"/>
            <a:ext cx="2897187" cy="217328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ность\Desktop\fd7f48840616d63983e5a1fb61d573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9640" y="3846142"/>
            <a:ext cx="3149342" cy="228852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210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СПАРТАКИАДА ДОПРИЗЫВНОЙ МОЛОДЕЖИ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C:\Documents and Settings\gut\Рабочий стол\Допризывная молодежь2015\DSCF635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9267" y="1246914"/>
            <a:ext cx="47589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«Сирень Победы»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305728" y="276553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8194" name="Picture 2" descr="C:\Users\Юность\Downloads\14268446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081" y="1902347"/>
            <a:ext cx="2593195" cy="197117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Юность\Downloads\empty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543" y="3310908"/>
            <a:ext cx="3312369" cy="220175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94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49563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«Почта поколений»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305728" y="276553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Юность\Downloads\0eeaa8241bbeab8263a0b7eff201979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43098"/>
            <a:ext cx="3006413" cy="200767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Юность\Downloads\1431404504_w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849" y="1780068"/>
            <a:ext cx="4021141" cy="229779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173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527747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«Георгиевская ленточка»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305728" y="276553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9218" name="Picture 2" descr="C:\Users\Юность\Desktop\Фотографии\2016 год\04.05.16\IMG_6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06744"/>
            <a:ext cx="2952328" cy="19682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Юность\Downloads\novos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167" y="2276872"/>
            <a:ext cx="2516328" cy="188630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96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2509" y="620688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491" y="1232085"/>
            <a:ext cx="6336705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Общекраевая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эстафета-марафон «Знамя Победы»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протяженностью 1611 км (расстояние от Москвы до Берлина)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легкоатлетические забеги: «Чтобы помнили…», «Победа»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140780" y="1982193"/>
            <a:ext cx="1861087" cy="29546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Кривенко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Сергей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Николаевич,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 согласованию)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5122" name="Picture 2" descr="C:\Users\Юность\Downloads\5GFT_mKqug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0039" y="2996952"/>
            <a:ext cx="2241329" cy="14917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Юность\Downloads\znamj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344" y="4327869"/>
            <a:ext cx="2016224" cy="151216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Юность\Downloads\05-05-2016_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703" y="2973795"/>
            <a:ext cx="2244031" cy="14917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62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января 2017 года в селе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Бешпагир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состоялось торжественное перезахоронение останков красноармейца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Ореховского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Федора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Фирсановича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погибшего в мае в 1942 года на Карельском фронте. Перезахоронен со всеми воинскими почестями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Ореховский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Ф.Ф. на территории памятника односельчанам, павшим в годы Великой Отечественной войны.</a:t>
            </a:r>
            <a:endParaRPr lang="ru-RU" sz="1600" dirty="0"/>
          </a:p>
        </p:txBody>
      </p:sp>
      <p:pic>
        <p:nvPicPr>
          <p:cNvPr id="5" name="Picture 6" descr="C:\Users\Malm\Downloads\IMG_87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</p:spPr>
      </p:pic>
      <p:pic>
        <p:nvPicPr>
          <p:cNvPr id="6" name="Picture 7" descr="C:\Users\Malm\Downloads\IMG_8618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2509" y="620688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246914"/>
            <a:ext cx="633670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интеллектуальных игр «Я знаю!»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Победе в Великой Отечественной войне 1941-1945 годов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05728" y="276553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3074" name="Picture 2" descr="C:\Users\Юность\Downloads\1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16887"/>
            <a:ext cx="2520280" cy="189021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ность\Downloads\1352181110__dsc81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24426"/>
            <a:ext cx="2952328" cy="196087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34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РАЙОННЫЙ ФИНАЛ ЮНАРМЕЙСКОЙ ИГРЫ «ЗАРНИЦА»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C:\Documents and Settings\gut\Рабочий стол\РАБОЧИЙ СТОЛ\КОНКУРСЫ 2 ЧАСТЬ 2016Г\ЗАРНИЦА  2016\зарница ВСЕ ФОТО\Фото зарница\IMG_979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14488"/>
            <a:ext cx="7429552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409226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«Твой герой всегда с тобой»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05728" y="276553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Юность\Downloads\186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42992"/>
            <a:ext cx="3867472" cy="286106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759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1179" y="620688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Акции в сети Интернет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2275" y="1307076"/>
            <a:ext cx="582799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фотокросс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«Подвиг во имя Победы»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305728" y="2765530"/>
            <a:ext cx="1531188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14338" name="Picture 2" descr="C:\Users\Юность\Downloads\blagodarnost10-1024x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273" y="3422285"/>
            <a:ext cx="2875323" cy="1976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Юность\Downloads\LrusCR4HCU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567" y="1963412"/>
            <a:ext cx="2796706" cy="184893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284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12303" y="735466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2276" y="1150166"/>
            <a:ext cx="719614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сюжетно-ролевая игра «Герои НАШЕЙ Победы»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муниципальных районов (согласно графику) краевой мобильной группой будут проведены исторические сюжетно-ролевые игры с погружением в историю региона в годы Великой Отечественной войны и героев из Ставропольского края, оставивших след в истории Великой Победы)</a:t>
            </a:r>
          </a:p>
        </p:txBody>
      </p:sp>
      <p:pic>
        <p:nvPicPr>
          <p:cNvPr id="14" name="Picture 2" descr="C:\Users\User\Downloads\Акции ко Дню Победы от моложденого штаба\2 Молодежные акции, игры и мероприятия\1 Великая Победа\Военно-исторические игры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582" y="2340708"/>
            <a:ext cx="3096344" cy="214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C:\Users\User\Downloads\Акции ко Дню Победы от моложденого штаба\2 Молодежные акции, игры и мероприятия\1 Великая Победа\Военно-исторические игры (4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92098"/>
            <a:ext cx="307234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C:\Users\User\Downloads\Акции ко Дню Победы от моложденого штаба\2 Молодежные акции, игры и мероприятия\1 Великая Победа\Военно-исторические игры (6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728" y="4869160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Группа 16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6868059" y="2641984"/>
            <a:ext cx="1962573" cy="1969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Бибик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Алексеевна,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Грачевскому 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42568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Квест</a:t>
            </a:r>
            <a:r>
              <a:rPr lang="ru-RU" sz="2400" b="1" dirty="0" smtClean="0">
                <a:solidFill>
                  <a:schemeClr val="bg1"/>
                </a:solidFill>
              </a:rPr>
              <a:t> –игра «На Берлин»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C:\Users\Malm\Downloads\IMG_6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71612"/>
            <a:ext cx="7929583" cy="52863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</a:rPr>
              <a:t>Квест</a:t>
            </a:r>
            <a:r>
              <a:rPr lang="ru-RU" b="1" dirty="0" smtClean="0">
                <a:solidFill>
                  <a:schemeClr val="bg1"/>
                </a:solidFill>
              </a:rPr>
              <a:t> –игра «На Берлин»</a:t>
            </a:r>
            <a:endParaRPr lang="ru-RU" dirty="0"/>
          </a:p>
        </p:txBody>
      </p:sp>
      <p:pic>
        <p:nvPicPr>
          <p:cNvPr id="5" name="Picture 2" descr="C:\Users\Malm\Downloads\IMG_6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</p:spPr>
      </p:pic>
      <p:pic>
        <p:nvPicPr>
          <p:cNvPr id="60418" name="Picture 2" descr="C:\Users\Malm\Downloads\IMG_57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2303" y="735466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и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флешмобы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339" y="1268760"/>
            <a:ext cx="6046406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«Я знаю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отборочного этапа в рамках интеллектуальной игры, определяется команда, которая принимает участие в финальной игре, которая проводится в г.Ставрополе. Вопросы заранее разрабатываются, порядок проведения игры направляется муниципальным координаторам)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User\Downloads\Акции ко Дню Победы от моложденого штаба\2 Молодежные акции, игры и мероприятия\4 Я знаю\Я знаю 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1651"/>
            <a:ext cx="3096344" cy="2048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C:\Users\User\Downloads\Акции ко Дню Победы от моложденого штаба\2 Молодежные акции, игры и мероприятия\4 Я знаю\Я знаю 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780" y="4557046"/>
            <a:ext cx="377334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C:\Users\User\Downloads\Акции ко Дню Победы от моложденого штаба\2 Молодежные акции, игры и мероприятия\4 Я знаю\Я знаю 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3534" y="4409532"/>
            <a:ext cx="3280466" cy="245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Группа 16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014187" y="2204864"/>
            <a:ext cx="1962573" cy="19697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Бибик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Алексеевна,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Ореховская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Грачевскому 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399497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 rot="20982113">
            <a:off x="3513515" y="3032276"/>
            <a:ext cx="1812283" cy="3325141"/>
            <a:chOff x="3544704" y="2315080"/>
            <a:chExt cx="2323440" cy="4369888"/>
          </a:xfrm>
        </p:grpSpPr>
        <p:pic>
          <p:nvPicPr>
            <p:cNvPr id="3076" name="Picture 4" descr="C:\Users\gukova_ev\Downloads\0_8f6ca_4dbe17b2_ori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544704" y="2315080"/>
              <a:ext cx="2323440" cy="4369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User\Downloads\Акции ко Дню Победы от моложденого штаба\1 Социальные сети и Интернет\История Победы\История Победы 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656458" y="2891561"/>
              <a:ext cx="1995662" cy="2975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33" name="Прямая соединительная линия 32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212303" y="548680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Акции в сети Интернет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6738" y="3358780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Бибик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86744" y="1196752"/>
            <a:ext cx="6336704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Приложение-тест для смартфонов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в социальную сеть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«Я знаю историю Великой Победы!» (участникам необходимо скачать приложение с названием «Я знаю историю Великой Победы!» в операционных системах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пройти, ответив на вопросы. Участники, набравшие наибольшее количество баллов, получают памятные призы от организаторов акции)</a:t>
            </a:r>
          </a:p>
        </p:txBody>
      </p:sp>
    </p:spTree>
    <p:extLst>
      <p:ext uri="{BB962C8B-B14F-4D97-AF65-F5344CB8AC3E}">
        <p14:creationId xmlns:p14="http://schemas.microsoft.com/office/powerpoint/2010/main" xmlns="" val="296274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 rot="20617771">
            <a:off x="2091887" y="3454260"/>
            <a:ext cx="2689754" cy="3610008"/>
            <a:chOff x="3415313" y="2875098"/>
            <a:chExt cx="2689754" cy="3982255"/>
          </a:xfrm>
        </p:grpSpPr>
        <p:pic>
          <p:nvPicPr>
            <p:cNvPr id="22" name="Picture 3" descr="C:\Users\gukova_ev\Downloads\25659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15313" y="2884211"/>
              <a:ext cx="2616081" cy="3973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3521082" y="3007822"/>
              <a:ext cx="209112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70C0"/>
                  </a:solidFill>
                </a:rPr>
                <a:t>Stavmolod</a:t>
              </a:r>
              <a:endParaRPr lang="ru-RU" sz="1200" dirty="0">
                <a:solidFill>
                  <a:srgbClr val="0070C0"/>
                </a:solidFill>
              </a:endParaRPr>
            </a:p>
          </p:txBody>
        </p:sp>
        <p:pic>
          <p:nvPicPr>
            <p:cNvPr id="24" name="Picture 4" descr="C:\Users\gukova_ev\Downloads\sAGStYOeleM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99457" y="2875098"/>
              <a:ext cx="432048" cy="4597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gukova_ev\Downloads\72-ая годовщина Победы (4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88985" y="3290704"/>
              <a:ext cx="2616082" cy="265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2" name="Picture 6" descr="C:\Users\gukova_ev\Downloads\ek_8849__hjnjk8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20587595">
            <a:off x="2091998" y="3850222"/>
            <a:ext cx="2271625" cy="23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4190811" y="3429000"/>
            <a:ext cx="1893357" cy="3433081"/>
            <a:chOff x="3488985" y="2492896"/>
            <a:chExt cx="2616082" cy="3973142"/>
          </a:xfrm>
        </p:grpSpPr>
        <p:pic>
          <p:nvPicPr>
            <p:cNvPr id="28" name="Picture 3" descr="C:\Users\gukova_ev\Downloads\25659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88985" y="2492896"/>
              <a:ext cx="2616081" cy="3973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3499457" y="2960948"/>
              <a:ext cx="209112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70C0"/>
                  </a:solidFill>
                </a:rPr>
                <a:t>Stavmolod</a:t>
              </a:r>
              <a:endParaRPr lang="ru-RU" sz="1200" dirty="0">
                <a:solidFill>
                  <a:srgbClr val="0070C0"/>
                </a:solidFill>
              </a:endParaRPr>
            </a:p>
          </p:txBody>
        </p:sp>
        <p:pic>
          <p:nvPicPr>
            <p:cNvPr id="30" name="Picture 4" descr="C:\Users\gukova_ev\Downloads\sAGStYOeleM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99457" y="2875098"/>
              <a:ext cx="432048" cy="4597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" descr="C:\Users\gukova_ev\Downloads\72-ая годовщина Победы (4)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88985" y="3290704"/>
              <a:ext cx="2616082" cy="265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1495721" y="548680"/>
            <a:ext cx="7449190" cy="4075422"/>
            <a:chOff x="1495721" y="548680"/>
            <a:chExt cx="7449190" cy="4075422"/>
          </a:xfrm>
        </p:grpSpPr>
        <p:sp>
          <p:nvSpPr>
            <p:cNvPr id="42" name="TextBox 41"/>
            <p:cNvSpPr txBox="1"/>
            <p:nvPr/>
          </p:nvSpPr>
          <p:spPr>
            <a:xfrm>
              <a:off x="6212303" y="548680"/>
              <a:ext cx="2732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Акции в сети Интернет</a:t>
              </a:r>
              <a:endPara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95721" y="1052736"/>
              <a:ext cx="3346813" cy="136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07366" y="3392996"/>
              <a:ext cx="1508490" cy="123110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Бибик </a:t>
              </a:r>
            </a:p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Софья </a:t>
              </a:r>
            </a:p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Алексеевна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algn="ctr"/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координатор по </a:t>
              </a:r>
              <a:endParaRPr lang="ru-RU" sz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Грачевскому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району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39552" y="1028343"/>
            <a:ext cx="6633664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Фото-кросс в социальной сети Инстаграм «Подвиг! Навсегда!»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последующим проведением выставки в муниципальных музеях (Участники акции делают фотографии с мероприятий, посвященных празднованию Дня Победы, и таким образом показывают свое участие и отношение к священному празднику. Все публикации, размещаемые в социальной сети Инстаграм и участвующие в акции, должны быть помечены хэштегом #подвигнавсегда. По завершению первого полугодия 2017 года лучшие фотоработы будут отобраны и распечатаны. Выставка лучших фоторабот «Подвиг! Навсегда!» пройдет в музеях Ставропольского края (в том числе школьных) до конца 2017 года)</a:t>
            </a:r>
          </a:p>
        </p:txBody>
      </p:sp>
    </p:spTree>
    <p:extLst>
      <p:ext uri="{BB962C8B-B14F-4D97-AF65-F5344CB8AC3E}">
        <p14:creationId xmlns:p14="http://schemas.microsoft.com/office/powerpoint/2010/main" xmlns="" val="426354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Users\Malm\Downloads\IMG_8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876"/>
            <a:ext cx="4643438" cy="3095625"/>
          </a:xfrm>
          <a:prstGeom prst="rect">
            <a:avLst/>
          </a:prstGeom>
          <a:noFill/>
        </p:spPr>
      </p:pic>
      <p:pic>
        <p:nvPicPr>
          <p:cNvPr id="56323" name="Picture 3" descr="C:\Users\Malm\Downloads\IMG_8591.JPG"/>
          <p:cNvPicPr>
            <a:picLocks noChangeAspect="1" noChangeArrowheads="1"/>
          </p:cNvPicPr>
          <p:nvPr/>
        </p:nvPicPr>
        <p:blipFill>
          <a:blip r:embed="rId4" cstate="print"/>
          <a:srcRect r="20312"/>
          <a:stretch>
            <a:fillRect/>
          </a:stretch>
        </p:blipFill>
        <p:spPr bwMode="auto">
          <a:xfrm>
            <a:off x="0" y="142852"/>
            <a:ext cx="5643570" cy="47214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212303" y="548680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Акции в сети Интернет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67744" y="1196752"/>
            <a:ext cx="6120680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Поэтическая эстафета в социальных сетях «Стихами о Победе»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акции предлагается в преддверии Дня Победы написать стихотворения о подвиге советского солдата и о Великой Победе. Все стихотворения размещаются на стенах и помечаются хэштегом #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победавстихах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Лучшие авторские работы будут размещены в молодежном журнале и краевых печатных СМИ)</a:t>
            </a:r>
          </a:p>
        </p:txBody>
      </p:sp>
      <p:pic>
        <p:nvPicPr>
          <p:cNvPr id="3075" name="Picture 3" descr="C:\Users\gukova_ev\Downloads\tehno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56561"/>
            <a:ext cx="4320480" cy="417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ukova_ev\Downloads\14358e5cf3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071495"/>
            <a:ext cx="1656184" cy="13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ukova_ev\Downloads\bumag9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4665" y="3483792"/>
            <a:ext cx="2761123" cy="22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па 47"/>
          <p:cNvGrpSpPr/>
          <p:nvPr/>
        </p:nvGrpSpPr>
        <p:grpSpPr>
          <a:xfrm>
            <a:off x="-108834" y="-27384"/>
            <a:ext cx="9350574" cy="7168586"/>
            <a:chOff x="-108834" y="0"/>
            <a:chExt cx="9350574" cy="7168586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52" name="Прямая соединительная линия 5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532197" y="2456561"/>
            <a:ext cx="1508490" cy="12926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Бибик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Софья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Алексеевна,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91625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5322" y="620688"/>
            <a:ext cx="21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Встречи и поездки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0350" y="1016082"/>
            <a:ext cx="6336705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Экскурсионные туры для молодежи в города-герои Санкт-Петербург, Минск, Волгоград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поощрения добровольцев и активистов, которые наиболее активно принимают участие в праздничных мероприятиях, организуются экскурсионные туры в города-герои. В одном экскурсионном туре принимает участие не более 40 человек)</a:t>
            </a:r>
          </a:p>
        </p:txBody>
      </p:sp>
      <p:pic>
        <p:nvPicPr>
          <p:cNvPr id="6146" name="Picture 2" descr="C:\Users\gukova_ev\Downloads\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11560" y="2347620"/>
            <a:ext cx="3283882" cy="2233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gukova_ev\Downloads\5iovbc-t4x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9683" y="3420380"/>
            <a:ext cx="3144634" cy="2088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gukova_ev\Downloads\9cvyhc-fg-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6191" y="4290856"/>
            <a:ext cx="3316249" cy="220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317076" y="2765530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Бибик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359049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849" y="1412776"/>
            <a:ext cx="6336705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корпуса 70-летия Победы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отдельному плану, январь-декабрь 2017 года)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0309" y="2858935"/>
            <a:ext cx="1508490" cy="12311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Бибик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Софья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pic>
        <p:nvPicPr>
          <p:cNvPr id="7170" name="Picture 2" descr="C:\Users\Юность\Downloads\f56281fd37b8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42058"/>
            <a:ext cx="2818753" cy="187977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Юность\Downloads\nvmdeQAvO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804" y="2765530"/>
            <a:ext cx="3209940" cy="21379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-48142" y="0"/>
            <a:ext cx="9350574" cy="7337771"/>
            <a:chOff x="-19086" y="0"/>
            <a:chExt cx="9350574" cy="733777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9086" y="4507203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15986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gukova_ev\Downloads\9_may_2010-5_min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848" y="9807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0"/>
            <a:ext cx="9144000" cy="6840760"/>
            <a:chOff x="0" y="0"/>
            <a:chExt cx="8892480" cy="6840760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79512" y="0"/>
              <a:ext cx="0" cy="684076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47630" y="0"/>
              <a:ext cx="0" cy="684076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324272"/>
              <a:ext cx="8892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476672"/>
              <a:ext cx="8892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" name="Picture 4" descr="C:\Users\gukova_ev\Downloads\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9278">
            <a:off x="-27205" y="4695474"/>
            <a:ext cx="5680172" cy="26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170917" y="626079"/>
            <a:ext cx="4637808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Мероприятия </a:t>
            </a:r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и </a:t>
            </a:r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акции, </a:t>
            </a:r>
          </a:p>
          <a:p>
            <a:pPr algn="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приуроченные </a:t>
            </a:r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к празднованию </a:t>
            </a:r>
            <a:endParaRPr lang="ru-RU" i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72-й </a:t>
            </a:r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годовщины Победы </a:t>
            </a:r>
            <a:endParaRPr lang="ru-RU" i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в </a:t>
            </a:r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Великой Отечественной войне </a:t>
            </a:r>
            <a:endParaRPr lang="ru-RU" i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1941-1945 </a:t>
            </a:r>
            <a:r>
              <a:rPr lang="ru-RU" i="1" dirty="0">
                <a:solidFill>
                  <a:srgbClr val="0070C0"/>
                </a:solidFill>
                <a:latin typeface="Arial Black" pitchFamily="34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71337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Malm\Downloads\IMG_8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65" y="3642777"/>
            <a:ext cx="4822835" cy="32152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19-21 января 2017 года во всех населенных пунктах района проведены мероприятия, посвященные 74 годовщине освобождения населенных Грачевского района и Ставропольского края от немецко-фашистских захватчиков.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62466" name="Picture 2" descr="C:\Users\Malm\Downloads\IMG_806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5288747" cy="35258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Malm\Downloads\IMG_8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1"/>
            <a:ext cx="5429288" cy="3619525"/>
          </a:xfrm>
          <a:prstGeom prst="rect">
            <a:avLst/>
          </a:prstGeom>
          <a:noFill/>
        </p:spPr>
      </p:pic>
      <p:pic>
        <p:nvPicPr>
          <p:cNvPr id="61442" name="Picture 2" descr="C:\Users\Malm\Downloads\IMG_8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000372"/>
            <a:ext cx="5429288" cy="3619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633670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обратного отсчёта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72-летия Победы.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 арт-объектов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помню»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возле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«Часов обратного отсчёта»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143984" y="2765530"/>
            <a:ext cx="1854675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Гадяцкий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Сергей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Григорьевич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 согласованию),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координатор 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Юность\Downloads\35822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8089" y="2571879"/>
            <a:ext cx="2016224" cy="302433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62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ukova_ev\Downloads\00604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 bwMode="auto">
          <a:xfrm>
            <a:off x="-36512" y="0"/>
            <a:ext cx="918051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7849" y="1246914"/>
            <a:ext cx="387623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Стена памяти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«Народная Победа!»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8834" y="0"/>
            <a:ext cx="9350574" cy="7168586"/>
            <a:chOff x="-108834" y="0"/>
            <a:chExt cx="9350574" cy="716858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9144000" cy="6840760"/>
              <a:chOff x="0" y="0"/>
              <a:chExt cx="8892480" cy="6840760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79512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347630" y="0"/>
                <a:ext cx="0" cy="684076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0" y="3242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0" y="476672"/>
                <a:ext cx="88924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4" descr="C:\Users\gukova_ev\Downloads\8 (1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229278">
              <a:off x="-108834" y="4338018"/>
              <a:ext cx="9350574" cy="283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gukova_ev\Downloads\0_14f692_e0d9da41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3873526"/>
              <a:ext cx="2384552" cy="298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924116" y="2564904"/>
            <a:ext cx="1861086" cy="22159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Мальцева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Марина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образований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 согласованию)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координаторы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Грачевскому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району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4562" y="620688"/>
            <a:ext cx="512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акции и поисковая деятельность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Юность\Downloads\imgpre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81596"/>
            <a:ext cx="4308103" cy="28662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11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2033</Words>
  <Application>Microsoft Office PowerPoint</Application>
  <PresentationFormat>Экран (4:3)</PresentationFormat>
  <Paragraphs>380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13 января 2017 года в селе Бешпагир состоялось торжественное перезахоронение останков красноармейца Ореховского Федора Фирсановича, погибшего в мае в 1942 года на Карельском фронте. Перезахоронен со всеми воинскими почестями Ореховский Ф.Ф. на территории памятника односельчанам, павшим в годы Великой Отечественной войны.</vt:lpstr>
      <vt:lpstr>Слайд 5</vt:lpstr>
      <vt:lpstr>19-21 января 2017 года во всех населенных пунктах района проведены мероприятия, посвященные 74 годовщине освобождения населенных Грачевского района и Ставропольского края от немецко-фашистских захватчиков.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ДЕНЬ НЕИЗВЕСТНОГО СОЛДАТА</vt:lpstr>
      <vt:lpstr>ДЕНЬ ГЕРОЕВ ОТЕЧЕСТВА </vt:lpstr>
      <vt:lpstr>«ПИСЬМО ПОБЕДЫ»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СПАРТАКИАДА ДОПРИЗЫВНОЙ МОЛОДЕЖИ</vt:lpstr>
      <vt:lpstr>Слайд 36</vt:lpstr>
      <vt:lpstr>Слайд 37</vt:lpstr>
      <vt:lpstr>Слайд 38</vt:lpstr>
      <vt:lpstr>Слайд 39</vt:lpstr>
      <vt:lpstr>Слайд 40</vt:lpstr>
      <vt:lpstr>РАЙОННЫЙ ФИНАЛ ЮНАРМЕЙСКОЙ ИГРЫ «ЗАРНИЦА»</vt:lpstr>
      <vt:lpstr>Слайд 42</vt:lpstr>
      <vt:lpstr>Слайд 43</vt:lpstr>
      <vt:lpstr>Слайд 44</vt:lpstr>
      <vt:lpstr>Квест –игра «На Берлин»</vt:lpstr>
      <vt:lpstr>Квест –игра «На Берлин»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Жукова Екатерина Викторовна</dc:creator>
  <cp:lastModifiedBy>Malm</cp:lastModifiedBy>
  <cp:revision>108</cp:revision>
  <dcterms:created xsi:type="dcterms:W3CDTF">2017-01-30T11:34:46Z</dcterms:created>
  <dcterms:modified xsi:type="dcterms:W3CDTF">2017-02-16T10:10:17Z</dcterms:modified>
</cp:coreProperties>
</file>